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71" r:id="rId8"/>
    <p:sldId id="273" r:id="rId9"/>
    <p:sldId id="275" r:id="rId10"/>
    <p:sldId id="277" r:id="rId11"/>
    <p:sldId id="279" r:id="rId12"/>
    <p:sldId id="281" r:id="rId13"/>
    <p:sldId id="283" r:id="rId14"/>
    <p:sldId id="285" r:id="rId15"/>
    <p:sldId id="287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89" r:id="rId24"/>
    <p:sldId id="297" r:id="rId25"/>
    <p:sldId id="298" r:id="rId26"/>
    <p:sldId id="299" r:id="rId27"/>
  </p:sldIdLst>
  <p:sldSz cx="9144000" cy="6858000" type="screen4x3"/>
  <p:notesSz cx="6797675" cy="9926638"/>
  <p:custDataLst>
    <p:tags r:id="rId28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 autoAdjust="0"/>
    <p:restoredTop sz="94660"/>
  </p:normalViewPr>
  <p:slideViewPr>
    <p:cSldViewPr>
      <p:cViewPr varScale="1">
        <p:scale>
          <a:sx n="108" d="100"/>
          <a:sy n="108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Kotihoidon tiimi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BDB2-4DB1-9435-8BEBA1C94AED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BDB2-4DB1-9435-8BEBA1C94AED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BDB2-4DB1-9435-8BEBA1C94AED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BDB2-4DB1-9435-8BEBA1C94AED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BDB2-4DB1-9435-8BEBA1C94AED}"/>
              </c:ext>
            </c:extLst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  <c:extLst>
              <c:ext xmlns:c16="http://schemas.microsoft.com/office/drawing/2014/chart" uri="{C3380CC4-5D6E-409C-BE32-E72D297353CC}">
                <c16:uniqueId val="{0000000B-BDB2-4DB1-9435-8BEBA1C94AED}"/>
              </c:ext>
            </c:extLst>
          </c:dPt>
          <c:dPt>
            <c:idx val="6"/>
            <c:invertIfNegative val="0"/>
            <c:bubble3D val="0"/>
            <c:spPr>
              <a:solidFill>
                <a:srgbClr val="A1A1A1"/>
              </a:solidFill>
            </c:spPr>
            <c:extLst>
              <c:ext xmlns:c16="http://schemas.microsoft.com/office/drawing/2014/chart" uri="{C3380CC4-5D6E-409C-BE32-E72D297353CC}">
                <c16:uniqueId val="{0000000D-BDB2-4DB1-9435-8BEBA1C94AED}"/>
              </c:ext>
            </c:extLst>
          </c:dPt>
          <c:dPt>
            <c:idx val="7"/>
            <c:invertIfNegative val="0"/>
            <c:bubble3D val="0"/>
            <c:spPr>
              <a:solidFill>
                <a:srgbClr val="FF4500"/>
              </a:solidFill>
            </c:spPr>
            <c:extLst>
              <c:ext xmlns:c16="http://schemas.microsoft.com/office/drawing/2014/chart" uri="{C3380CC4-5D6E-409C-BE32-E72D297353CC}">
                <c16:uniqueId val="{0000000F-BDB2-4DB1-9435-8BEBA1C94AED}"/>
              </c:ext>
            </c:extLst>
          </c:dPt>
          <c:dPt>
            <c:idx val="8"/>
            <c:invertIfNegative val="0"/>
            <c:bubble3D val="0"/>
            <c:spPr>
              <a:solidFill>
                <a:srgbClr val="A0522D"/>
              </a:solidFill>
            </c:spPr>
            <c:extLst>
              <c:ext xmlns:c16="http://schemas.microsoft.com/office/drawing/2014/chart" uri="{C3380CC4-5D6E-409C-BE32-E72D297353CC}">
                <c16:uniqueId val="{00000011-BDB2-4DB1-9435-8BEBA1C94AED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Alhainen</c:v>
                </c:pt>
                <c:pt idx="1">
                  <c:v>Halikko</c:v>
                </c:pt>
                <c:pt idx="2">
                  <c:v>Kisko</c:v>
                </c:pt>
                <c:pt idx="3">
                  <c:v>Kuupe</c:v>
                </c:pt>
                <c:pt idx="4">
                  <c:v>Moisio</c:v>
                </c:pt>
                <c:pt idx="5">
                  <c:v>Ollikkala</c:v>
                </c:pt>
                <c:pt idx="6">
                  <c:v>Pahkavuori</c:v>
                </c:pt>
                <c:pt idx="7">
                  <c:v>Perniökoti</c:v>
                </c:pt>
                <c:pt idx="8">
                  <c:v>P-S pohjoinen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54</c:v>
                </c:pt>
                <c:pt idx="1">
                  <c:v>72</c:v>
                </c:pt>
                <c:pt idx="2">
                  <c:v>30</c:v>
                </c:pt>
                <c:pt idx="3">
                  <c:v>85</c:v>
                </c:pt>
                <c:pt idx="4">
                  <c:v>81</c:v>
                </c:pt>
                <c:pt idx="5">
                  <c:v>75</c:v>
                </c:pt>
                <c:pt idx="6">
                  <c:v>60</c:v>
                </c:pt>
                <c:pt idx="7">
                  <c:v>20</c:v>
                </c:pt>
                <c:pt idx="8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DB2-4DB1-9435-8BEBA1C94A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Määrä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Minua kannustetaan omatoimisuuteen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CC6F-4D42-BE7C-D6C5623AADBF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CC6F-4D42-BE7C-D6C5623AADBF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CC6F-4D42-BE7C-D6C5623AADBF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CC6F-4D42-BE7C-D6C5623AADBF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CC6F-4D42-BE7C-D6C5623AADB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Aina</c:v>
                </c:pt>
                <c:pt idx="1">
                  <c:v>Usein</c:v>
                </c:pt>
                <c:pt idx="2">
                  <c:v>Harvoin</c:v>
                </c:pt>
                <c:pt idx="3">
                  <c:v>Ei koskaan</c:v>
                </c:pt>
                <c:pt idx="4">
                  <c:v>En osaa sanoa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0.537109375</c:v>
                </c:pt>
                <c:pt idx="1">
                  <c:v>0.298828125</c:v>
                </c:pt>
                <c:pt idx="2">
                  <c:v>9.5703125E-2</c:v>
                </c:pt>
                <c:pt idx="3">
                  <c:v>1.7578125E-2</c:v>
                </c:pt>
                <c:pt idx="4">
                  <c:v>5.078125E-2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C6F-4D42-BE7C-D6C5623AA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Kotihoidon hoitajat hoitavat minua kiireettömästi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90C5-414D-9054-E6220270A96C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90C5-414D-9054-E6220270A96C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90C5-414D-9054-E6220270A96C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90C5-414D-9054-E6220270A96C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90C5-414D-9054-E6220270A96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Aina</c:v>
                </c:pt>
                <c:pt idx="1">
                  <c:v>Usein</c:v>
                </c:pt>
                <c:pt idx="2">
                  <c:v>Harvoin</c:v>
                </c:pt>
                <c:pt idx="3">
                  <c:v>Ei koskaan</c:v>
                </c:pt>
                <c:pt idx="4">
                  <c:v>En osaa sanoa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0.56571428571428573</c:v>
                </c:pt>
                <c:pt idx="1">
                  <c:v>0.30095238095238097</c:v>
                </c:pt>
                <c:pt idx="2">
                  <c:v>6.8571428571428575E-2</c:v>
                </c:pt>
                <c:pt idx="3">
                  <c:v>4.1904761904761903E-2</c:v>
                </c:pt>
                <c:pt idx="4">
                  <c:v>2.2857142857142857E-2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0C5-414D-9054-E6220270A9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Saamani palvelut edesauttavat kotona asumistani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29D3-4406-9216-4BD358F54807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29D3-4406-9216-4BD358F54807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29D3-4406-9216-4BD358F54807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29D3-4406-9216-4BD358F54807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29D3-4406-9216-4BD358F548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Aina</c:v>
                </c:pt>
                <c:pt idx="1">
                  <c:v>Usein</c:v>
                </c:pt>
                <c:pt idx="2">
                  <c:v>Harvoin</c:v>
                </c:pt>
                <c:pt idx="3">
                  <c:v>Ei koskaan</c:v>
                </c:pt>
                <c:pt idx="4">
                  <c:v>En osaa sanoa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0.79007633587786263</c:v>
                </c:pt>
                <c:pt idx="1">
                  <c:v>0.16412213740458015</c:v>
                </c:pt>
                <c:pt idx="2">
                  <c:v>2.0992366412213741E-2</c:v>
                </c:pt>
                <c:pt idx="3">
                  <c:v>7.6335877862595417E-3</c:v>
                </c:pt>
                <c:pt idx="4">
                  <c:v>1.717557251908397E-2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9D3-4406-9216-4BD358F548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Voisin suositella kaupungin kotihoitoa myös muille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A50E-4158-A21F-8D7BEAA17627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A50E-4158-A21F-8D7BEAA17627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A50E-4158-A21F-8D7BEAA17627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A50E-4158-A21F-8D7BEAA17627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A50E-4158-A21F-8D7BEAA1762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Aina</c:v>
                </c:pt>
                <c:pt idx="1">
                  <c:v>Usein</c:v>
                </c:pt>
                <c:pt idx="2">
                  <c:v>Harvoin</c:v>
                </c:pt>
                <c:pt idx="3">
                  <c:v>Ei koskaan</c:v>
                </c:pt>
                <c:pt idx="4">
                  <c:v>En osaa sanoa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0.75095785440613028</c:v>
                </c:pt>
                <c:pt idx="1">
                  <c:v>0.17241379310344829</c:v>
                </c:pt>
                <c:pt idx="2">
                  <c:v>4.0229885057471264E-2</c:v>
                </c:pt>
                <c:pt idx="3">
                  <c:v>7.6628352490421452E-3</c:v>
                </c:pt>
                <c:pt idx="4">
                  <c:v>2.8735632183908046E-2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50E-4158-A21F-8D7BEAA17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Vastaajan ikä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CF78-41AB-B428-FB4896F07956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CF78-41AB-B428-FB4896F07956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CF78-41AB-B428-FB4896F07956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CF78-41AB-B428-FB4896F0795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- 64v</c:v>
                </c:pt>
                <c:pt idx="1">
                  <c:v>65 - 74v</c:v>
                </c:pt>
                <c:pt idx="2">
                  <c:v>75 - 84v</c:v>
                </c:pt>
                <c:pt idx="3">
                  <c:v>85v -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2.8248587570621469E-2</c:v>
                </c:pt>
                <c:pt idx="1">
                  <c:v>9.9811676082862524E-2</c:v>
                </c:pt>
                <c:pt idx="2">
                  <c:v>0.3352165725047081</c:v>
                </c:pt>
                <c:pt idx="3">
                  <c:v>0.53672316384180796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78-41AB-B428-FB4896F079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Olen ollut säännöllisen kotihoidon asiakkaana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A3E7-405C-9E6F-989A2E336E66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A3E7-405C-9E6F-989A2E336E66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A3E7-405C-9E6F-989A2E336E66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A3E7-405C-9E6F-989A2E336E6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0 - 6 kk</c:v>
                </c:pt>
                <c:pt idx="1">
                  <c:v>6 kk - 2 vuotta</c:v>
                </c:pt>
                <c:pt idx="2">
                  <c:v>2 - 5 vuotta</c:v>
                </c:pt>
                <c:pt idx="3">
                  <c:v>Yli 5 vuotta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0.15930902111324377</c:v>
                </c:pt>
                <c:pt idx="1">
                  <c:v>0.25527831094049902</c:v>
                </c:pt>
                <c:pt idx="2">
                  <c:v>0.33397312859884837</c:v>
                </c:pt>
                <c:pt idx="3">
                  <c:v>0.25143953934740881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E7-405C-9E6F-989A2E336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Lomakkeen täytti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42E9-4B44-8C50-21618F3861F7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42E9-4B44-8C50-21618F3861F7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42E9-4B44-8C50-21618F3861F7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42E9-4B44-8C50-21618F3861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Asiakas</c:v>
                </c:pt>
                <c:pt idx="1">
                  <c:v>Asiakas yhdessä omaisen kanssa</c:v>
                </c:pt>
                <c:pt idx="2">
                  <c:v>Asiakas yhdessä kotihoidon kanssa</c:v>
                </c:pt>
                <c:pt idx="3">
                  <c:v>Joku muu, kuka?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0.3365019011406844</c:v>
                </c:pt>
                <c:pt idx="1">
                  <c:v>0.32129277566539927</c:v>
                </c:pt>
                <c:pt idx="2">
                  <c:v>0.33269961977186313</c:v>
                </c:pt>
                <c:pt idx="3">
                  <c:v>1.9011406844106463E-2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E9-4B44-8C50-21618F3861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Tiedän kuka on omahoitajani?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538B-4DFB-9733-E40703FA786C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538B-4DFB-9733-E40703FA786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En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0.54508196721311475</c:v>
                </c:pt>
                <c:pt idx="1">
                  <c:v>0.45696721311475408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8B-4DFB-9733-E40703FA7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Minulla on hoito- ja palvelusuunnitelma, jonka mukaan kotihoitoani toteutetaan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26F2-49FE-AA2E-6F292EE20030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26F2-49FE-AA2E-6F292EE20030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26F2-49FE-AA2E-6F292EE20030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26F2-49FE-AA2E-6F292EE20030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26F2-49FE-AA2E-6F292EE2003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Aina</c:v>
                </c:pt>
                <c:pt idx="1">
                  <c:v>Usein</c:v>
                </c:pt>
                <c:pt idx="2">
                  <c:v>Harvoin</c:v>
                </c:pt>
                <c:pt idx="3">
                  <c:v>Ei koskaan</c:v>
                </c:pt>
                <c:pt idx="4">
                  <c:v>En osaa sanoa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0.65294117647058825</c:v>
                </c:pt>
                <c:pt idx="1">
                  <c:v>0.18627450980392157</c:v>
                </c:pt>
                <c:pt idx="2">
                  <c:v>0.1</c:v>
                </c:pt>
                <c:pt idx="3">
                  <c:v>3.9215686274509803E-3</c:v>
                </c:pt>
                <c:pt idx="4">
                  <c:v>5.6862745098039215E-2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6F2-49FE-AA2E-6F292EE20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Työntekijät ovat ystävällisiä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B90D-43F3-B56F-64512B51622E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B90D-43F3-B56F-64512B51622E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B90D-43F3-B56F-64512B51622E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B90D-43F3-B56F-64512B51622E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B90D-43F3-B56F-64512B51622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Aina</c:v>
                </c:pt>
                <c:pt idx="1">
                  <c:v>Usein</c:v>
                </c:pt>
                <c:pt idx="2">
                  <c:v>Harvoin</c:v>
                </c:pt>
                <c:pt idx="3">
                  <c:v>Ei koskaan</c:v>
                </c:pt>
                <c:pt idx="4">
                  <c:v>En osaa sanoa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0.75757575757575757</c:v>
                </c:pt>
                <c:pt idx="1">
                  <c:v>0.22916666666666666</c:v>
                </c:pt>
                <c:pt idx="2">
                  <c:v>7.575757575757576E-3</c:v>
                </c:pt>
                <c:pt idx="3">
                  <c:v>0</c:v>
                </c:pt>
                <c:pt idx="4">
                  <c:v>5.681818181818182E-3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90D-43F3-B56F-64512B516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Työntekijät huomioivat mielipiteeni ja tarpeeni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4DF2-4EF3-BED4-C91C86EBAA39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4DF2-4EF3-BED4-C91C86EBAA39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4DF2-4EF3-BED4-C91C86EBAA39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4DF2-4EF3-BED4-C91C86EBAA39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4DF2-4EF3-BED4-C91C86EBAA39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Aina</c:v>
                </c:pt>
                <c:pt idx="1">
                  <c:v>Usein</c:v>
                </c:pt>
                <c:pt idx="2">
                  <c:v>Harvoin</c:v>
                </c:pt>
                <c:pt idx="3">
                  <c:v>Ei koskaan</c:v>
                </c:pt>
                <c:pt idx="4">
                  <c:v>En osaa sanoa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0.64258555133079853</c:v>
                </c:pt>
                <c:pt idx="1">
                  <c:v>0.29657794676806082</c:v>
                </c:pt>
                <c:pt idx="2">
                  <c:v>3.0418250950570342E-2</c:v>
                </c:pt>
                <c:pt idx="3">
                  <c:v>5.7034220532319393E-3</c:v>
                </c:pt>
                <c:pt idx="4">
                  <c:v>2.4714828897338403E-2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DF2-4EF3-BED4-C91C86EBAA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Työntekijöiden ammattitaito on mielestäni hyvää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5A97-4500-868C-167F32E2BC4B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5A97-4500-868C-167F32E2BC4B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5A97-4500-868C-167F32E2BC4B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5A97-4500-868C-167F32E2BC4B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5A97-4500-868C-167F32E2BC4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Aina</c:v>
                </c:pt>
                <c:pt idx="1">
                  <c:v>Usein</c:v>
                </c:pt>
                <c:pt idx="2">
                  <c:v>Harvoin</c:v>
                </c:pt>
                <c:pt idx="3">
                  <c:v>Ei koskaan</c:v>
                </c:pt>
                <c:pt idx="4">
                  <c:v>En osaa sanoa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0.69142857142857139</c:v>
                </c:pt>
                <c:pt idx="1">
                  <c:v>0.26095238095238094</c:v>
                </c:pt>
                <c:pt idx="2">
                  <c:v>2.8571428571428571E-2</c:v>
                </c:pt>
                <c:pt idx="3">
                  <c:v>3.8095238095238095E-3</c:v>
                </c:pt>
                <c:pt idx="4">
                  <c:v>1.5238095238095238E-2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A97-4500-868C-167F32E2BC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  <p:extLst>
      <p:ext uri="{BB962C8B-B14F-4D97-AF65-F5344CB8AC3E}">
        <p14:creationId xmlns:p14="http://schemas.microsoft.com/office/powerpoint/2010/main" val="39423910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6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Warn">
            <a:extLst>
              <a:ext uri="{FF2B5EF4-FFF2-40B4-BE49-F238E27FC236}">
                <a16:creationId xmlns:a16="http://schemas.microsoft.com/office/drawing/2014/main" id="{6E4F96BC-2717-41B6-B8FC-767837606C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3" name="PCont"/>
          <p:cNvSpPr>
            <a:spLocks noGrp="1"/>
          </p:cNvSpPr>
          <p:nvPr>
            <p:ph sz="quarter" idx="17"/>
          </p:nvPr>
        </p:nvSpPr>
        <p:spPr>
          <a:xfrm>
            <a:off x="467544" y="4581128"/>
            <a:ext cx="8207375" cy="172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2" name="Cont6"/>
          <p:cNvSpPr>
            <a:spLocks noGrp="1"/>
          </p:cNvSpPr>
          <p:nvPr>
            <p:ph sz="quarter" idx="22"/>
          </p:nvPr>
        </p:nvSpPr>
        <p:spPr>
          <a:xfrm>
            <a:off x="5990400" y="2996953"/>
            <a:ext cx="2734767" cy="158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1" name="Cont5"/>
          <p:cNvSpPr>
            <a:spLocks noGrp="1"/>
          </p:cNvSpPr>
          <p:nvPr>
            <p:ph sz="quarter" idx="21"/>
          </p:nvPr>
        </p:nvSpPr>
        <p:spPr>
          <a:xfrm>
            <a:off x="3197293" y="2996953"/>
            <a:ext cx="2734767" cy="158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0" name="Cont4"/>
          <p:cNvSpPr>
            <a:spLocks noGrp="1"/>
          </p:cNvSpPr>
          <p:nvPr>
            <p:ph sz="quarter" idx="20"/>
          </p:nvPr>
        </p:nvSpPr>
        <p:spPr>
          <a:xfrm>
            <a:off x="403628" y="2996953"/>
            <a:ext cx="2734767" cy="158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9" name="Cont3"/>
          <p:cNvSpPr>
            <a:spLocks noGrp="1"/>
          </p:cNvSpPr>
          <p:nvPr>
            <p:ph sz="quarter" idx="19"/>
          </p:nvPr>
        </p:nvSpPr>
        <p:spPr>
          <a:xfrm>
            <a:off x="5990400" y="1414800"/>
            <a:ext cx="2734767" cy="1585427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8" name="Cont2"/>
          <p:cNvSpPr>
            <a:spLocks noGrp="1"/>
          </p:cNvSpPr>
          <p:nvPr>
            <p:ph sz="quarter" idx="18"/>
          </p:nvPr>
        </p:nvSpPr>
        <p:spPr>
          <a:xfrm>
            <a:off x="3196800" y="1414800"/>
            <a:ext cx="2734767" cy="158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7" name="Cont1"/>
          <p:cNvSpPr>
            <a:spLocks noGrp="1"/>
          </p:cNvSpPr>
          <p:nvPr>
            <p:ph sz="quarter" idx="16"/>
          </p:nvPr>
        </p:nvSpPr>
        <p:spPr>
          <a:xfrm>
            <a:off x="403200" y="1414800"/>
            <a:ext cx="2734767" cy="158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864000"/>
            <a:ext cx="82080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5" name="Pre"/>
          <p:cNvSpPr>
            <a:spLocks noGrp="1"/>
          </p:cNvSpPr>
          <p:nvPr>
            <p:ph sz="quarter" idx="14" hasCustomPrompt="1"/>
          </p:nvPr>
        </p:nvSpPr>
        <p:spPr>
          <a:xfrm>
            <a:off x="467544" y="216000"/>
            <a:ext cx="8207375" cy="648000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 sz="1200"/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4" name="RepTitle"/>
          <p:cNvSpPr>
            <a:spLocks noGrp="1"/>
          </p:cNvSpPr>
          <p:nvPr>
            <p:ph sz="quarter" idx="23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  <p:extLst>
      <p:ext uri="{BB962C8B-B14F-4D97-AF65-F5344CB8AC3E}">
        <p14:creationId xmlns:p14="http://schemas.microsoft.com/office/powerpoint/2010/main" val="9936996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Without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 b="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3" name="Cont1"/>
          <p:cNvSpPr>
            <a:spLocks noGrp="1"/>
          </p:cNvSpPr>
          <p:nvPr>
            <p:ph sz="quarter" idx="10"/>
          </p:nvPr>
        </p:nvSpPr>
        <p:spPr>
          <a:xfrm>
            <a:off x="395536" y="332358"/>
            <a:ext cx="8352606" cy="597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>
                <a:solidFill>
                  <a:schemeClr val="tx1"/>
                </a:solidFill>
              </a:defRPr>
            </a:lvl1pPr>
            <a:lvl4pPr marL="1051560" indent="0">
              <a:buNone/>
              <a:defRPr/>
            </a:lvl4pPr>
            <a:lvl5pPr marL="1325880" indent="0">
              <a:buNone/>
              <a:defRPr/>
            </a:lvl5pPr>
          </a:lstStyle>
          <a:p>
            <a:pPr lvl="0"/>
            <a:endParaRPr lang="en-US"/>
          </a:p>
        </p:txBody>
      </p:sp>
      <p:sp>
        <p:nvSpPr>
          <p:cNvPr id="6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  <p:extLst>
      <p:ext uri="{BB962C8B-B14F-4D97-AF65-F5344CB8AC3E}">
        <p14:creationId xmlns:p14="http://schemas.microsoft.com/office/powerpoint/2010/main" val="22420463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arn">
            <a:extLst>
              <a:ext uri="{FF2B5EF4-FFF2-40B4-BE49-F238E27FC236}">
                <a16:creationId xmlns:a16="http://schemas.microsoft.com/office/drawing/2014/main" id="{0276FED8-8997-4F58-8AFF-1C828E6317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6" name="Cont1">
            <a:extLst>
              <a:ext uri="{FF2B5EF4-FFF2-40B4-BE49-F238E27FC236}">
                <a16:creationId xmlns:a16="http://schemas.microsoft.com/office/drawing/2014/main" id="{0FD23242-2B85-4AFF-87A6-1DD172122E8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7544" y="792000"/>
            <a:ext cx="8207375" cy="550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217616"/>
            <a:ext cx="8208000" cy="547088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7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  <p:extLst>
      <p:ext uri="{BB962C8B-B14F-4D97-AF65-F5344CB8AC3E}">
        <p14:creationId xmlns:p14="http://schemas.microsoft.com/office/powerpoint/2010/main" val="663235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arn">
            <a:extLst>
              <a:ext uri="{FF2B5EF4-FFF2-40B4-BE49-F238E27FC236}">
                <a16:creationId xmlns:a16="http://schemas.microsoft.com/office/drawing/2014/main" id="{47720E19-23A6-4503-9FE5-09B05574BE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7" name="Cont1"/>
          <p:cNvSpPr>
            <a:spLocks noGrp="1"/>
          </p:cNvSpPr>
          <p:nvPr>
            <p:ph sz="quarter" idx="15"/>
          </p:nvPr>
        </p:nvSpPr>
        <p:spPr>
          <a:xfrm>
            <a:off x="467544" y="1454400"/>
            <a:ext cx="8207375" cy="484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864000"/>
            <a:ext cx="82080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l-GR" sz="22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6" name="Pre"/>
          <p:cNvSpPr>
            <a:spLocks noGrp="1"/>
          </p:cNvSpPr>
          <p:nvPr>
            <p:ph sz="quarter" idx="14" hasCustomPrompt="1"/>
          </p:nvPr>
        </p:nvSpPr>
        <p:spPr>
          <a:xfrm>
            <a:off x="467544" y="216000"/>
            <a:ext cx="8207375" cy="648072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0" name="RepTitle"/>
          <p:cNvSpPr>
            <a:spLocks noGrp="1"/>
          </p:cNvSpPr>
          <p:nvPr>
            <p:ph sz="quarter" idx="16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  <p:extLst>
      <p:ext uri="{BB962C8B-B14F-4D97-AF65-F5344CB8AC3E}">
        <p14:creationId xmlns:p14="http://schemas.microsoft.com/office/powerpoint/2010/main" val="221120404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arn">
            <a:extLst>
              <a:ext uri="{FF2B5EF4-FFF2-40B4-BE49-F238E27FC236}">
                <a16:creationId xmlns:a16="http://schemas.microsoft.com/office/drawing/2014/main" id="{A68DF7E0-973E-421D-B439-7A4D49EA27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10" name="PCont"/>
          <p:cNvSpPr>
            <a:spLocks noGrp="1"/>
          </p:cNvSpPr>
          <p:nvPr>
            <p:ph sz="quarter" idx="15"/>
          </p:nvPr>
        </p:nvSpPr>
        <p:spPr>
          <a:xfrm>
            <a:off x="467544" y="4212000"/>
            <a:ext cx="8207375" cy="20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l-GR"/>
          </a:p>
        </p:txBody>
      </p:sp>
      <p:sp>
        <p:nvSpPr>
          <p:cNvPr id="9" name="Cont1"/>
          <p:cNvSpPr>
            <a:spLocks noGrp="1"/>
          </p:cNvSpPr>
          <p:nvPr>
            <p:ph sz="quarter" idx="14"/>
          </p:nvPr>
        </p:nvSpPr>
        <p:spPr>
          <a:xfrm>
            <a:off x="467544" y="792000"/>
            <a:ext cx="8207375" cy="3420000"/>
          </a:xfrm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217616"/>
            <a:ext cx="82080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8" name="RepTitle"/>
          <p:cNvSpPr>
            <a:spLocks noGrp="1"/>
          </p:cNvSpPr>
          <p:nvPr>
            <p:ph sz="quarter" idx="16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  <p:extLst>
      <p:ext uri="{BB962C8B-B14F-4D97-AF65-F5344CB8AC3E}">
        <p14:creationId xmlns:p14="http://schemas.microsoft.com/office/powerpoint/2010/main" val="10203465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arn">
            <a:extLst>
              <a:ext uri="{FF2B5EF4-FFF2-40B4-BE49-F238E27FC236}">
                <a16:creationId xmlns:a16="http://schemas.microsoft.com/office/drawing/2014/main" id="{35860C19-CEF4-4406-B1AE-B1ED5B0E5A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10" name="PCont"/>
          <p:cNvSpPr>
            <a:spLocks noGrp="1"/>
          </p:cNvSpPr>
          <p:nvPr>
            <p:ph sz="quarter" idx="14"/>
          </p:nvPr>
        </p:nvSpPr>
        <p:spPr>
          <a:xfrm>
            <a:off x="467544" y="4500000"/>
            <a:ext cx="8207375" cy="1800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l-GR"/>
          </a:p>
        </p:txBody>
      </p:sp>
      <p:sp>
        <p:nvSpPr>
          <p:cNvPr id="7" name="Cont1"/>
          <p:cNvSpPr>
            <a:spLocks noGrp="1"/>
          </p:cNvSpPr>
          <p:nvPr>
            <p:ph sz="quarter" idx="15"/>
          </p:nvPr>
        </p:nvSpPr>
        <p:spPr>
          <a:xfrm>
            <a:off x="467544" y="1454400"/>
            <a:ext cx="8207375" cy="3024000"/>
          </a:xfrm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864000"/>
            <a:ext cx="82080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3" name="Pre"/>
          <p:cNvSpPr>
            <a:spLocks noGrp="1"/>
          </p:cNvSpPr>
          <p:nvPr>
            <p:ph sz="quarter" idx="16" hasCustomPrompt="1"/>
          </p:nvPr>
        </p:nvSpPr>
        <p:spPr>
          <a:xfrm>
            <a:off x="469081" y="216000"/>
            <a:ext cx="8207375" cy="648072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1" name="RepTitle"/>
          <p:cNvSpPr>
            <a:spLocks noGrp="1"/>
          </p:cNvSpPr>
          <p:nvPr>
            <p:ph sz="quarter" idx="17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  <p:extLst>
      <p:ext uri="{BB962C8B-B14F-4D97-AF65-F5344CB8AC3E}">
        <p14:creationId xmlns:p14="http://schemas.microsoft.com/office/powerpoint/2010/main" val="14421367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arn">
            <a:extLst>
              <a:ext uri="{FF2B5EF4-FFF2-40B4-BE49-F238E27FC236}">
                <a16:creationId xmlns:a16="http://schemas.microsoft.com/office/drawing/2014/main" id="{61F87840-3084-470E-A2FC-C42902C40D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0" name="Cont6"/>
          <p:cNvSpPr>
            <a:spLocks noGrp="1"/>
          </p:cNvSpPr>
          <p:nvPr>
            <p:ph sz="quarter" idx="22"/>
          </p:nvPr>
        </p:nvSpPr>
        <p:spPr>
          <a:xfrm>
            <a:off x="5990400" y="3564000"/>
            <a:ext cx="2734767" cy="273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9" name="Cont5"/>
          <p:cNvSpPr>
            <a:spLocks noGrp="1"/>
          </p:cNvSpPr>
          <p:nvPr>
            <p:ph sz="quarter" idx="21"/>
          </p:nvPr>
        </p:nvSpPr>
        <p:spPr>
          <a:xfrm>
            <a:off x="3197014" y="3564000"/>
            <a:ext cx="2734767" cy="273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8" name="Cont4"/>
          <p:cNvSpPr>
            <a:spLocks noGrp="1"/>
          </p:cNvSpPr>
          <p:nvPr>
            <p:ph sz="quarter" idx="20"/>
          </p:nvPr>
        </p:nvSpPr>
        <p:spPr>
          <a:xfrm>
            <a:off x="403628" y="3564000"/>
            <a:ext cx="2734767" cy="273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7" name="Cont3"/>
          <p:cNvSpPr>
            <a:spLocks noGrp="1"/>
          </p:cNvSpPr>
          <p:nvPr>
            <p:ph sz="quarter" idx="19"/>
          </p:nvPr>
        </p:nvSpPr>
        <p:spPr>
          <a:xfrm>
            <a:off x="5990400" y="788400"/>
            <a:ext cx="2734767" cy="273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6" name="Cont2"/>
          <p:cNvSpPr>
            <a:spLocks noGrp="1"/>
          </p:cNvSpPr>
          <p:nvPr>
            <p:ph sz="quarter" idx="18"/>
          </p:nvPr>
        </p:nvSpPr>
        <p:spPr>
          <a:xfrm>
            <a:off x="3196800" y="788400"/>
            <a:ext cx="2734767" cy="273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5" name="Cont1"/>
          <p:cNvSpPr>
            <a:spLocks noGrp="1"/>
          </p:cNvSpPr>
          <p:nvPr>
            <p:ph sz="quarter" idx="16"/>
          </p:nvPr>
        </p:nvSpPr>
        <p:spPr>
          <a:xfrm>
            <a:off x="404345" y="788400"/>
            <a:ext cx="2734767" cy="273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217616"/>
            <a:ext cx="82080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2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  <p:extLst>
      <p:ext uri="{BB962C8B-B14F-4D97-AF65-F5344CB8AC3E}">
        <p14:creationId xmlns:p14="http://schemas.microsoft.com/office/powerpoint/2010/main" val="37359087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arn">
            <a:extLst>
              <a:ext uri="{FF2B5EF4-FFF2-40B4-BE49-F238E27FC236}">
                <a16:creationId xmlns:a16="http://schemas.microsoft.com/office/drawing/2014/main" id="{D3B3B8EA-406B-41AC-8191-6635FD4114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1" name="Cont6"/>
          <p:cNvSpPr>
            <a:spLocks noGrp="1"/>
          </p:cNvSpPr>
          <p:nvPr>
            <p:ph sz="quarter" idx="22"/>
          </p:nvPr>
        </p:nvSpPr>
        <p:spPr>
          <a:xfrm>
            <a:off x="5990400" y="3888000"/>
            <a:ext cx="2734767" cy="241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0" name="Cont5"/>
          <p:cNvSpPr>
            <a:spLocks noGrp="1"/>
          </p:cNvSpPr>
          <p:nvPr>
            <p:ph sz="quarter" idx="21"/>
          </p:nvPr>
        </p:nvSpPr>
        <p:spPr>
          <a:xfrm>
            <a:off x="3196800" y="3888000"/>
            <a:ext cx="2734767" cy="241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9" name="Cont4"/>
          <p:cNvSpPr>
            <a:spLocks noGrp="1"/>
          </p:cNvSpPr>
          <p:nvPr>
            <p:ph sz="quarter" idx="20"/>
          </p:nvPr>
        </p:nvSpPr>
        <p:spPr>
          <a:xfrm>
            <a:off x="403200" y="3888000"/>
            <a:ext cx="2734767" cy="241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8" name="Cont3"/>
          <p:cNvSpPr>
            <a:spLocks noGrp="1"/>
          </p:cNvSpPr>
          <p:nvPr>
            <p:ph sz="quarter" idx="19"/>
          </p:nvPr>
        </p:nvSpPr>
        <p:spPr>
          <a:xfrm>
            <a:off x="5990400" y="1454400"/>
            <a:ext cx="2734767" cy="241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7" name="Cont2"/>
          <p:cNvSpPr>
            <a:spLocks noGrp="1"/>
          </p:cNvSpPr>
          <p:nvPr>
            <p:ph sz="quarter" idx="18"/>
          </p:nvPr>
        </p:nvSpPr>
        <p:spPr>
          <a:xfrm>
            <a:off x="3196800" y="1454400"/>
            <a:ext cx="2734767" cy="241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6" name="Cont1"/>
          <p:cNvSpPr>
            <a:spLocks noGrp="1"/>
          </p:cNvSpPr>
          <p:nvPr>
            <p:ph sz="quarter" idx="16"/>
          </p:nvPr>
        </p:nvSpPr>
        <p:spPr>
          <a:xfrm>
            <a:off x="403200" y="1454400"/>
            <a:ext cx="2734767" cy="241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864000"/>
            <a:ext cx="82080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5" name="Pre"/>
          <p:cNvSpPr>
            <a:spLocks noGrp="1"/>
          </p:cNvSpPr>
          <p:nvPr>
            <p:ph sz="quarter" idx="14" hasCustomPrompt="1"/>
          </p:nvPr>
        </p:nvSpPr>
        <p:spPr>
          <a:xfrm>
            <a:off x="467544" y="216000"/>
            <a:ext cx="8207375" cy="648000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3" name="RepTitle"/>
          <p:cNvSpPr>
            <a:spLocks noGrp="1"/>
          </p:cNvSpPr>
          <p:nvPr>
            <p:ph sz="quarter" idx="23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  <p:extLst>
      <p:ext uri="{BB962C8B-B14F-4D97-AF65-F5344CB8AC3E}">
        <p14:creationId xmlns:p14="http://schemas.microsoft.com/office/powerpoint/2010/main" val="17912739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6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arn">
            <a:extLst>
              <a:ext uri="{FF2B5EF4-FFF2-40B4-BE49-F238E27FC236}">
                <a16:creationId xmlns:a16="http://schemas.microsoft.com/office/drawing/2014/main" id="{7420379E-EFA3-4229-85F1-138CD671E2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2" name="PCont"/>
          <p:cNvSpPr>
            <a:spLocks noGrp="1"/>
          </p:cNvSpPr>
          <p:nvPr>
            <p:ph sz="quarter" idx="17"/>
          </p:nvPr>
        </p:nvSpPr>
        <p:spPr>
          <a:xfrm>
            <a:off x="467544" y="4509120"/>
            <a:ext cx="8207375" cy="1800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1" name="Cont6"/>
          <p:cNvSpPr>
            <a:spLocks noGrp="1"/>
          </p:cNvSpPr>
          <p:nvPr>
            <p:ph sz="quarter" idx="22"/>
          </p:nvPr>
        </p:nvSpPr>
        <p:spPr>
          <a:xfrm>
            <a:off x="5990400" y="2667600"/>
            <a:ext cx="2734767" cy="187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0" name="Cont5"/>
          <p:cNvSpPr>
            <a:spLocks noGrp="1"/>
          </p:cNvSpPr>
          <p:nvPr>
            <p:ph sz="quarter" idx="21"/>
          </p:nvPr>
        </p:nvSpPr>
        <p:spPr>
          <a:xfrm>
            <a:off x="3197293" y="2667600"/>
            <a:ext cx="2734767" cy="187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9" name="Cont4"/>
          <p:cNvSpPr>
            <a:spLocks noGrp="1"/>
          </p:cNvSpPr>
          <p:nvPr>
            <p:ph sz="quarter" idx="20"/>
          </p:nvPr>
        </p:nvSpPr>
        <p:spPr>
          <a:xfrm>
            <a:off x="403628" y="2667600"/>
            <a:ext cx="2734767" cy="187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8" name="Cont3"/>
          <p:cNvSpPr>
            <a:spLocks noGrp="1"/>
          </p:cNvSpPr>
          <p:nvPr>
            <p:ph sz="quarter" idx="19"/>
          </p:nvPr>
        </p:nvSpPr>
        <p:spPr>
          <a:xfrm>
            <a:off x="5990400" y="781200"/>
            <a:ext cx="2734767" cy="187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7" name="Cont2"/>
          <p:cNvSpPr>
            <a:spLocks noGrp="1"/>
          </p:cNvSpPr>
          <p:nvPr>
            <p:ph sz="quarter" idx="18"/>
          </p:nvPr>
        </p:nvSpPr>
        <p:spPr>
          <a:xfrm>
            <a:off x="3196800" y="781200"/>
            <a:ext cx="2734767" cy="1872414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5" name="Cont1"/>
          <p:cNvSpPr>
            <a:spLocks noGrp="1"/>
          </p:cNvSpPr>
          <p:nvPr>
            <p:ph sz="quarter" idx="16"/>
          </p:nvPr>
        </p:nvSpPr>
        <p:spPr>
          <a:xfrm>
            <a:off x="404345" y="780887"/>
            <a:ext cx="2734767" cy="187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217616"/>
            <a:ext cx="82080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3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  <p:extLst>
      <p:ext uri="{BB962C8B-B14F-4D97-AF65-F5344CB8AC3E}">
        <p14:creationId xmlns:p14="http://schemas.microsoft.com/office/powerpoint/2010/main" val="55147995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94261" y="4141283"/>
            <a:ext cx="267416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712145" y="158500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1" r:id="rId3"/>
    <p:sldLayoutId id="2147483662" r:id="rId4"/>
    <p:sldLayoutId id="2147483686" r:id="rId5"/>
    <p:sldLayoutId id="2147483668" r:id="rId6"/>
    <p:sldLayoutId id="2147483691" r:id="rId7"/>
    <p:sldLayoutId id="2147483692" r:id="rId8"/>
    <p:sldLayoutId id="2147483689" r:id="rId9"/>
    <p:sldLayoutId id="2147483687" r:id="rId10"/>
  </p:sldLayoutIdLst>
  <p:transition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1. Kotihoidon tiimi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4" y="79200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10. Työntekijöiden ammattitaito on mielestäni hyvää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4" y="79200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11. Minua kannustetaan omatoimisuuteen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4" y="79200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12. Kotihoidon hoitajat hoitavat minua kiireettömästi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4" y="79200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13. Saamani palvelut edesauttavat kotona asumistani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4" y="79200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14. Voisin suositella kaupungin kotihoitoa myös muille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4" y="79200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15. </a:t>
            </a:r>
            <a:r>
              <a:rPr lang="en-US" dirty="0" err="1"/>
              <a:t>Nämä</a:t>
            </a:r>
            <a:r>
              <a:rPr lang="en-US" dirty="0"/>
              <a:t> </a:t>
            </a:r>
            <a:r>
              <a:rPr lang="en-US" dirty="0" err="1"/>
              <a:t>asiat</a:t>
            </a:r>
            <a:r>
              <a:rPr lang="en-US" dirty="0"/>
              <a:t> </a:t>
            </a:r>
            <a:r>
              <a:rPr lang="en-US" dirty="0" err="1"/>
              <a:t>toimivat</a:t>
            </a:r>
            <a:r>
              <a:rPr lang="en-US" dirty="0"/>
              <a:t> </a:t>
            </a:r>
            <a:r>
              <a:rPr lang="en-US" dirty="0" err="1"/>
              <a:t>minusta</a:t>
            </a:r>
            <a:r>
              <a:rPr lang="en-US" dirty="0"/>
              <a:t> </a:t>
            </a:r>
            <a:r>
              <a:rPr lang="en-US" dirty="0" err="1"/>
              <a:t>erityisen</a:t>
            </a:r>
            <a:r>
              <a:rPr lang="en-US" dirty="0"/>
              <a:t> </a:t>
            </a:r>
            <a:r>
              <a:rPr lang="en-US" dirty="0" err="1"/>
              <a:t>hyvin</a:t>
            </a:r>
            <a:r>
              <a:rPr lang="en-US" dirty="0"/>
              <a:t>:</a:t>
            </a:r>
          </a:p>
        </p:txBody>
      </p:sp>
      <p:sp>
        <p:nvSpPr>
          <p:cNvPr id="6" name="RepTitle"/>
          <p:cNvSpPr>
            <a:spLocks noGrp="1"/>
          </p:cNvSpPr>
          <p:nvPr>
            <p:ph sz="quarter" idx="16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  <p:graphicFrame>
        <p:nvGraphicFramePr>
          <p:cNvPr id="19" name="Taulukko 18">
            <a:extLst>
              <a:ext uri="{FF2B5EF4-FFF2-40B4-BE49-F238E27FC236}">
                <a16:creationId xmlns:a16="http://schemas.microsoft.com/office/drawing/2014/main" id="{162ADF6D-CFC0-49C2-BC4F-5DC2B70D7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550372"/>
              </p:ext>
            </p:extLst>
          </p:nvPr>
        </p:nvGraphicFramePr>
        <p:xfrm>
          <a:off x="827585" y="1124744"/>
          <a:ext cx="3600399" cy="5379933"/>
        </p:xfrm>
        <a:graphic>
          <a:graphicData uri="http://schemas.openxmlformats.org/drawingml/2006/table">
            <a:tbl>
              <a:tblPr firstRow="1" firstCol="1" bandRow="1"/>
              <a:tblGrid>
                <a:gridCol w="3600399">
                  <a:extLst>
                    <a:ext uri="{9D8B030D-6E8A-4147-A177-3AD203B41FA5}">
                      <a16:colId xmlns:a16="http://schemas.microsoft.com/office/drawing/2014/main" val="3968169376"/>
                    </a:ext>
                  </a:extLst>
                </a:gridCol>
              </a:tblGrid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Olen tyytyväinen omahoitajaani, vie asioitani eteenpäin, miellyttävä ihminen, rauhallinen ja täsmällinen.</a:t>
                      </a:r>
                      <a:endParaRPr lang="fi-FI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635369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suihkutus riippuen siitä onko liian kiire</a:t>
                      </a:r>
                      <a:endParaRPr lang="fi-F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624449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Saa apua kaikessa tarvittaessa. Ystävällinen palvelu.</a:t>
                      </a:r>
                      <a:endParaRPr lang="fi-F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597989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Kiitos, kaikki hyvin.</a:t>
                      </a:r>
                      <a:endParaRPr lang="fi-F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634720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asiat toimineet hyvin, ei mitään valittamista.</a:t>
                      </a:r>
                      <a:endParaRPr lang="fi-F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09230"/>
                  </a:ext>
                </a:extLst>
              </a:tr>
              <a:tr h="32059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sovitut aikataulut</a:t>
                      </a:r>
                      <a:endParaRPr lang="fi-FI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Yleisesti kaikki</a:t>
                      </a:r>
                      <a:endParaRPr lang="fi-FI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705426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Nuoret hoitajat ilo silmälle!</a:t>
                      </a:r>
                      <a:endParaRPr lang="fi-F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947694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Pääosin kaikki toimii hyvin, etenkin nyt, kun korona aikaan omaiset käyvät harvemmin, hoitajat huolehtivat hyvin lisääntyneistä tarpeista.</a:t>
                      </a:r>
                      <a:endParaRPr lang="fi-F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993384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Omaisyhteistyö toimii hyvin, omahoitaja on tiedottanut omaista hyvin.</a:t>
                      </a:r>
                      <a:endParaRPr lang="fi-F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829410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säännölliset käynnit, ystävälliset hoitajat</a:t>
                      </a:r>
                      <a:endParaRPr lang="fi-F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361861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Hyvä näin!</a:t>
                      </a:r>
                      <a:endParaRPr lang="fi-F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992359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 sovittujen suunnitelmien mukaan.</a:t>
                      </a:r>
                      <a:endParaRPr lang="fi-F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916728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hyvin.</a:t>
                      </a:r>
                      <a:endParaRPr lang="fi-F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166282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726350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Ihon ja haavojen hoito ja insuliinin pistäminen.</a:t>
                      </a:r>
                      <a:endParaRPr lang="fi-F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715674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56529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ole, kiitos!</a:t>
                      </a:r>
                      <a:endParaRPr lang="fi-FI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942819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hoito toimii</a:t>
                      </a:r>
                      <a:endParaRPr lang="fi-FI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140408"/>
                  </a:ext>
                </a:extLst>
              </a:tr>
              <a:tr h="2763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202334"/>
                  </a:ext>
                </a:extLst>
              </a:tr>
            </a:tbl>
          </a:graphicData>
        </a:graphic>
      </p:graphicFrame>
      <p:graphicFrame>
        <p:nvGraphicFramePr>
          <p:cNvPr id="21" name="Taulukko 20">
            <a:extLst>
              <a:ext uri="{FF2B5EF4-FFF2-40B4-BE49-F238E27FC236}">
                <a16:creationId xmlns:a16="http://schemas.microsoft.com/office/drawing/2014/main" id="{4FB36688-B59E-4732-BF7B-B5B6F64DB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772077"/>
              </p:ext>
            </p:extLst>
          </p:nvPr>
        </p:nvGraphicFramePr>
        <p:xfrm>
          <a:off x="5004048" y="1089142"/>
          <a:ext cx="3744416" cy="4862197"/>
        </p:xfrm>
        <a:graphic>
          <a:graphicData uri="http://schemas.openxmlformats.org/drawingml/2006/table">
            <a:tbl>
              <a:tblPr firstRow="1" firstCol="1" bandRow="1"/>
              <a:tblGrid>
                <a:gridCol w="3744416">
                  <a:extLst>
                    <a:ext uri="{9D8B030D-6E8A-4147-A177-3AD203B41FA5}">
                      <a16:colId xmlns:a16="http://schemas.microsoft.com/office/drawing/2014/main" val="2386412256"/>
                    </a:ext>
                  </a:extLst>
                </a:gridCol>
              </a:tblGrid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lääkkeen jako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33969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Aikatauluista pidetään kiinni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54256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637511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yleensä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57984"/>
                  </a:ext>
                </a:extLst>
              </a:tr>
              <a:tr h="2432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lääkehoito ja ruokalaan ohjaus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lääkärin varaus ja konsultointi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780494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omahoitaja, perustarpeet on huomioitu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006833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asiat toimitettu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57581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Hyvin hoidettu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959622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851149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ruokakauppa, hoito hyvää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001295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säännöllisyys, hyvä hoito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58911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Hoito on hyvää, rakastan hoitajia.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966781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valittamista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522291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590143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melkein 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917669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kyllä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259718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erityisen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647205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lääkkeen anto, pyykkihuolto, aamupesut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28953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ateriiapalvelu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030946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päivätoiminta kerran vko tekee hyvää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39039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AE586159-B0A5-463E-A3D6-3354EFBAC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698735"/>
              </p:ext>
            </p:extLst>
          </p:nvPr>
        </p:nvGraphicFramePr>
        <p:xfrm>
          <a:off x="755576" y="890841"/>
          <a:ext cx="3063865" cy="5076318"/>
        </p:xfrm>
        <a:graphic>
          <a:graphicData uri="http://schemas.openxmlformats.org/drawingml/2006/table">
            <a:tbl>
              <a:tblPr firstRow="1" firstCol="1" bandRow="1"/>
              <a:tblGrid>
                <a:gridCol w="3063865">
                  <a:extLst>
                    <a:ext uri="{9D8B030D-6E8A-4147-A177-3AD203B41FA5}">
                      <a16:colId xmlns:a16="http://schemas.microsoft.com/office/drawing/2014/main" val="1620614769"/>
                    </a:ext>
                  </a:extLst>
                </a:gridCol>
              </a:tblGrid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 toimii hyvin.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693925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kyllä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309608"/>
                  </a:ext>
                </a:extLst>
              </a:tr>
              <a:tr h="29240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verikokoeiden otto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terveyden hoito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971284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hommat toimii erittäin hyvin, tyytyväisiä ollaan.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428485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säännölliset käynnit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340986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660708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Lääkkeiden jako ja apteekissa käynti.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721504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kyllä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895873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aamu- ja iltakäynti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787952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023485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Reippaus ja asiallisuus! osaaminen!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436076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859395"/>
                  </a:ext>
                </a:extLst>
              </a:tr>
              <a:tr h="4462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Ainakin kerran päivässä katsomassa että kaikki on hyvin.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Lääkehoito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Kaupassa asiointi.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556840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toimivat hyvin. Hoitajat ovat ystävällisiä.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573672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Vuosien jälkeen vakiintuneet omahoitajat. Hyviä ammattilaisia.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545668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 osaa sanoa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287866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 osaa sanoa.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765372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Pääasiassa kaikki toimii hyvin.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20386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Kyllä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493559"/>
                  </a:ext>
                </a:extLst>
              </a:tr>
              <a:tr h="235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521452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CD2583D8-C95B-4F88-BCBA-D9EA604BA9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89071"/>
              </p:ext>
            </p:extLst>
          </p:nvPr>
        </p:nvGraphicFramePr>
        <p:xfrm>
          <a:off x="4283966" y="890841"/>
          <a:ext cx="4104458" cy="5261776"/>
        </p:xfrm>
        <a:graphic>
          <a:graphicData uri="http://schemas.openxmlformats.org/drawingml/2006/table">
            <a:tbl>
              <a:tblPr firstRow="1" firstCol="1" bandRow="1"/>
              <a:tblGrid>
                <a:gridCol w="4104458">
                  <a:extLst>
                    <a:ext uri="{9D8B030D-6E8A-4147-A177-3AD203B41FA5}">
                      <a16:colId xmlns:a16="http://schemas.microsoft.com/office/drawing/2014/main" val="2343712667"/>
                    </a:ext>
                  </a:extLst>
                </a:gridCol>
              </a:tblGrid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ystävällisiä hoitajia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561159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hyvin, kaikki hoitajat ovat hyviä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49001"/>
                  </a:ext>
                </a:extLst>
              </a:tr>
              <a:tr h="35874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aikataulu toimii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ystävällisyys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omatoimisuus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932693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asiallisia hoitajia, lääkkeenjako hoituu nykyään paremmin, lääkkeet oikein dosetissa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090961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useat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547799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 asiat mitä tarviin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648616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lääkehoito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547824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Odotan aina innolla hoitajan tuloa. Hän on iloinen ja toimelias ja tuo paivään piristystä.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940832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lääkkeiden toimitus. Toivottavasti ei ennen klo 10 kerran su klo 6.30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368197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Kyllä, hyvin toimii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951068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huolenpito, lääkkeet. ruoka , pesu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811087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Asiakasta kuunnellaan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689705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on toiminut hyivn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980666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hyvin, tyytyväinen apuun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725420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murheita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979460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Lääkehuolto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611155"/>
                  </a:ext>
                </a:extLst>
              </a:tr>
              <a:tr h="23686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Asiakas ei osaa sanoa mutta omainen pitää hyvänä sitä miten tiimiin soitettaessa siellä aina vastataan ystävällisesti  ja asia luvataan ottaa hoitoon esim. joku pieni asia joka tulee ajan kuluessa.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091201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henkilöt ovat hyvin ystävällisiä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645548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Kaupan käynti. Lääkkeiden hoito. Roskien vienti. Kylvetys.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80128"/>
                  </a:ext>
                </a:extLst>
              </a:tr>
              <a:tr h="2336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moitittavaa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544840"/>
                  </a:ext>
                </a:extLst>
              </a:tr>
            </a:tbl>
          </a:graphicData>
        </a:graphic>
      </p:graphicFrame>
      <p:sp>
        <p:nvSpPr>
          <p:cNvPr id="7" name="Title">
            <a:extLst>
              <a:ext uri="{FF2B5EF4-FFF2-40B4-BE49-F238E27FC236}">
                <a16:creationId xmlns:a16="http://schemas.microsoft.com/office/drawing/2014/main" id="{74EC23A9-45FD-4BC3-A4FF-DDBD96B601D1}"/>
              </a:ext>
            </a:extLst>
          </p:cNvPr>
          <p:cNvSpPr txBox="1">
            <a:spLocks/>
          </p:cNvSpPr>
          <p:nvPr/>
        </p:nvSpPr>
        <p:spPr>
          <a:xfrm>
            <a:off x="467544" y="217616"/>
            <a:ext cx="8208000" cy="5470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fi-FI"/>
              <a:t>15. Nämä asiat toimivat minusta erityisen hyvin: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753469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FE175C73-6331-440C-9983-DB25B3FA6D2F}"/>
              </a:ext>
            </a:extLst>
          </p:cNvPr>
          <p:cNvSpPr txBox="1">
            <a:spLocks/>
          </p:cNvSpPr>
          <p:nvPr/>
        </p:nvSpPr>
        <p:spPr>
          <a:xfrm>
            <a:off x="468000" y="260648"/>
            <a:ext cx="8208000" cy="5470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fi-FI" dirty="0"/>
              <a:t>15. Nämä asiat toimivat minusta erityisen hyvin: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3E879E9-D620-46FD-9EC2-7CFF75426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534558"/>
              </p:ext>
            </p:extLst>
          </p:nvPr>
        </p:nvGraphicFramePr>
        <p:xfrm>
          <a:off x="827584" y="1412776"/>
          <a:ext cx="3217426" cy="4992071"/>
        </p:xfrm>
        <a:graphic>
          <a:graphicData uri="http://schemas.openxmlformats.org/drawingml/2006/table">
            <a:tbl>
              <a:tblPr firstRow="1" firstCol="1" bandRow="1"/>
              <a:tblGrid>
                <a:gridCol w="3217426">
                  <a:extLst>
                    <a:ext uri="{9D8B030D-6E8A-4147-A177-3AD203B41FA5}">
                      <a16:colId xmlns:a16="http://schemas.microsoft.com/office/drawing/2014/main" val="2841638453"/>
                    </a:ext>
                  </a:extLst>
                </a:gridCol>
              </a:tblGrid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dosetin jako toimii hyvin, hoitajat hyvin tilanteen tasalla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216235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Hyvin hoitajat hommat hoitaa.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049871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ystävällisyys, säännölliset kotikäynnit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049182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asiakkaan kohtaaminen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899576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97249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olen tyytyväinen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5730918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046042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palvelu hyvää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308597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toimii, olen tyytyväinen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98385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Hoitajien päivittäin antama apu.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202652"/>
                  </a:ext>
                </a:extLst>
              </a:tr>
              <a:tr h="2432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turvallinen lääkehoito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kauppamahdollisuus kotiin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15846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Hoitajat ovat mukavia, kauppapalvelu.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684345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tällä hetkellä kaikki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544447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kylpyapu ja kotiateria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756264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olen aina ollut tyytyväinen kaikkeen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132086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Hoitajat käyvät kotona ja on turvallinen olo. Hoitavat lääkkete ym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466744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200398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kivat hoitajat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667468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01959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asiat toimii hyvin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Lääkkeiden jako, vaipanvaihdot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956891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2817A855-CDF1-4E41-8E72-DB2F1A8CEE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509309"/>
              </p:ext>
            </p:extLst>
          </p:nvPr>
        </p:nvGraphicFramePr>
        <p:xfrm>
          <a:off x="4613181" y="1412776"/>
          <a:ext cx="3861154" cy="5051680"/>
        </p:xfrm>
        <a:graphic>
          <a:graphicData uri="http://schemas.openxmlformats.org/drawingml/2006/table">
            <a:tbl>
              <a:tblPr firstRow="1" firstCol="1" bandRow="1"/>
              <a:tblGrid>
                <a:gridCol w="3861154">
                  <a:extLst>
                    <a:ext uri="{9D8B030D-6E8A-4147-A177-3AD203B41FA5}">
                      <a16:colId xmlns:a16="http://schemas.microsoft.com/office/drawing/2014/main" val="236715373"/>
                    </a:ext>
                  </a:extLst>
                </a:gridCol>
              </a:tblGrid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3713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685059"/>
                  </a:ext>
                </a:extLst>
              </a:tr>
              <a:tr h="242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lääkkeiden hoito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verikokeet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476922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virtsa-avanne vaatii hoitoa 2 krt vko, hoito toimii kiitettävästi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668764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hoitajat pääsääntöisesti ystävällisiä, käyntiajat melko säännöllisiä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003696"/>
                  </a:ext>
                </a:extLst>
              </a:tr>
              <a:tr h="242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lääkkeiden laitto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laskujen vienti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323996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saamani apu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267508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hyvin kaikki toimii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849658"/>
                  </a:ext>
                </a:extLst>
              </a:tr>
              <a:tr h="242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asiakkaan toimintakyky huomioidaan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mielipiteitä kuunnellaan ja toimitaan niiden mukaan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022209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kylvetys on aina ollut hyvää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488049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pesupalvelut toimivat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793044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pesijää olen toivonut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7426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hoitajat tulevat sovitusti ja ovat ystävällisiä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672538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60316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kaikki, hoitajat erittäin ystävällisiä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074258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583154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hyvin ja olette ystävällisiä. Äiti itse kertoo olevansa välillä huonolla tuulella.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239108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lääkkeiden jako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526825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lääkkeet tulee sovitusti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995610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tulevat säännöllisesti, tekevät työnsä, ei moitteen sanaa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71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89533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6B687883-E5FC-4498-AD11-A99DF0E5DF64}"/>
              </a:ext>
            </a:extLst>
          </p:cNvPr>
          <p:cNvSpPr txBox="1">
            <a:spLocks/>
          </p:cNvSpPr>
          <p:nvPr/>
        </p:nvSpPr>
        <p:spPr>
          <a:xfrm>
            <a:off x="468000" y="260648"/>
            <a:ext cx="8208000" cy="5470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fi-FI" dirty="0"/>
              <a:t>15. Nämä asiat toimivat minusta erityisen hyvin: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C3CB69BA-B6FF-47A9-A99D-87A62D769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10229"/>
              </p:ext>
            </p:extLst>
          </p:nvPr>
        </p:nvGraphicFramePr>
        <p:xfrm>
          <a:off x="827584" y="1340768"/>
          <a:ext cx="3134311" cy="5043392"/>
        </p:xfrm>
        <a:graphic>
          <a:graphicData uri="http://schemas.openxmlformats.org/drawingml/2006/table">
            <a:tbl>
              <a:tblPr firstRow="1" firstCol="1" bandRow="1"/>
              <a:tblGrid>
                <a:gridCol w="3134311">
                  <a:extLst>
                    <a:ext uri="{9D8B030D-6E8A-4147-A177-3AD203B41FA5}">
                      <a16:colId xmlns:a16="http://schemas.microsoft.com/office/drawing/2014/main" val="915120210"/>
                    </a:ext>
                  </a:extLst>
                </a:gridCol>
              </a:tblGrid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pesu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630184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hoituu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22192"/>
                  </a:ext>
                </a:extLst>
              </a:tr>
              <a:tr h="2423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lääkehoito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apua saa kun tarvitsee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475415"/>
                  </a:ext>
                </a:extLst>
              </a:tr>
              <a:tr h="36703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säännöllisyys suihkuavussa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fysioterapeutti lupasi viedä ulos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olen kiitollinen kaikesta avusta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785042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tukisukat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88494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tarvittava hoituu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365773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kiltisti tehty mitä sovittu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52851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Lääkehuolto ja terveyden valvonta.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103752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säännölliset käynnit tuo turvaa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007273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900391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lähes 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571332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olen tyytyväinen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012527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914260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866652"/>
                  </a:ext>
                </a:extLst>
              </a:tr>
              <a:tr h="36703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kanssakäyminen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aina vastaa joku kun soittaa esim perus käynnit 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yhteistyö omaisten kanssa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277269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631071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Hyvin.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890219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520290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803913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F371A09F-ED9F-48F0-85DD-46CDC18ED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355950"/>
              </p:ext>
            </p:extLst>
          </p:nvPr>
        </p:nvGraphicFramePr>
        <p:xfrm>
          <a:off x="4270683" y="1340768"/>
          <a:ext cx="4045733" cy="4800600"/>
        </p:xfrm>
        <a:graphic>
          <a:graphicData uri="http://schemas.openxmlformats.org/drawingml/2006/table">
            <a:tbl>
              <a:tblPr firstRow="1" firstCol="1" bandRow="1"/>
              <a:tblGrid>
                <a:gridCol w="4045733">
                  <a:extLst>
                    <a:ext uri="{9D8B030D-6E8A-4147-A177-3AD203B41FA5}">
                      <a16:colId xmlns:a16="http://schemas.microsoft.com/office/drawing/2014/main" val="3874075431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moitteita kaikki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429992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Kauppa-asiat.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057579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omaisten yhteydenpito puhelimitse toimii hyvin omaiset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426878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Palvelut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711570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352269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hoitajien tietotaito, ystävällisyys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385098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omahoitajani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059923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137668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lääkkeenanto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069359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lääkehoito ja kauppapalvelu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773090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kyllä, ainakin toistaiseksi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933929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Ruokapalvelu, pesupalvelu, erityispalvelupyynnöt poiketen normaalirutiinista.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343709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hyvin toimii koko kotihoito.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792062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lääkejako ihan ok, ei muuta palvelua.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222838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145555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kyllä.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511257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Kotihoito toimii erityisen hyvin. Suihkuapu erityisen hyvää.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228574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Säännölliset käynnit, ystävälliset hoitajat. Asioista pystytään keskustelemaan.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347520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293531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hyvin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446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37240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946A613F-D3B5-45A6-B080-0116ADD98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622302"/>
              </p:ext>
            </p:extLst>
          </p:nvPr>
        </p:nvGraphicFramePr>
        <p:xfrm>
          <a:off x="755576" y="1268760"/>
          <a:ext cx="4369554" cy="4927134"/>
        </p:xfrm>
        <a:graphic>
          <a:graphicData uri="http://schemas.openxmlformats.org/drawingml/2006/table">
            <a:tbl>
              <a:tblPr firstRow="1" firstCol="1" bandRow="1"/>
              <a:tblGrid>
                <a:gridCol w="4369554">
                  <a:extLst>
                    <a:ext uri="{9D8B030D-6E8A-4147-A177-3AD203B41FA5}">
                      <a16:colId xmlns:a16="http://schemas.microsoft.com/office/drawing/2014/main" val="3019598560"/>
                    </a:ext>
                  </a:extLst>
                </a:gridCol>
              </a:tblGrid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tukisukat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36069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319824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hyvää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076021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290986"/>
                  </a:ext>
                </a:extLst>
              </a:tr>
              <a:tr h="2432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lääke-, ruoka- turva-palvelu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saan apua kun tarpeen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509767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lääkehoito toimii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72246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992610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978609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erittäin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050981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Ruoka on hyvää, pesuapu toimii, iltapäivä kahvi on hyvää yhdessä olon hetkiä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93046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valittamista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494978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Ruokapalvelu, lämpö. Isän sanojen mukaan kaikki on hyvin.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283237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Ruokailut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223635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Ruokapalvelu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383494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osaa selittää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302713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Sairaanhoito toimii erittäin hyvin, kuin myös henkilökunnan palvelualttius.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662507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Ruokailu sujuu hyvin, kun hoitajat antavat kaikille ruuan. Hoitaja jää tarkkailemaan ruokailua, mikä luo turvallisuutta.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463662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toimii, aikaa voisi olla enemmän asiakkaalle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63050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604579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765186"/>
                  </a:ext>
                </a:extLst>
              </a:tr>
            </a:tbl>
          </a:graphicData>
        </a:graphic>
      </p:graphicFrame>
      <p:sp>
        <p:nvSpPr>
          <p:cNvPr id="4" name="Title">
            <a:extLst>
              <a:ext uri="{FF2B5EF4-FFF2-40B4-BE49-F238E27FC236}">
                <a16:creationId xmlns:a16="http://schemas.microsoft.com/office/drawing/2014/main" id="{2B567093-AEC2-40EB-A61C-4EA0D2A8EE33}"/>
              </a:ext>
            </a:extLst>
          </p:cNvPr>
          <p:cNvSpPr txBox="1">
            <a:spLocks/>
          </p:cNvSpPr>
          <p:nvPr/>
        </p:nvSpPr>
        <p:spPr>
          <a:xfrm>
            <a:off x="468000" y="260648"/>
            <a:ext cx="8208000" cy="5470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fi-FI" dirty="0"/>
              <a:t>15. Nämä asiat toimivat minusta erityisen hyvin: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B8914A34-EF86-4547-8C7F-D25003D1B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672808"/>
              </p:ext>
            </p:extLst>
          </p:nvPr>
        </p:nvGraphicFramePr>
        <p:xfrm>
          <a:off x="5435640" y="1268760"/>
          <a:ext cx="3240360" cy="4862197"/>
        </p:xfrm>
        <a:graphic>
          <a:graphicData uri="http://schemas.openxmlformats.org/drawingml/2006/table">
            <a:tbl>
              <a:tblPr firstRow="1" firstCol="1" bandRow="1"/>
              <a:tblGrid>
                <a:gridCol w="3240360">
                  <a:extLst>
                    <a:ext uri="{9D8B030D-6E8A-4147-A177-3AD203B41FA5}">
                      <a16:colId xmlns:a16="http://schemas.microsoft.com/office/drawing/2014/main" val="1414394918"/>
                    </a:ext>
                  </a:extLst>
                </a:gridCol>
              </a:tblGrid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Toimii asiat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38604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mielestäni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433302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ok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991770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Ruuan toimitus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033281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Lääkejakelu on hyvä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823104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Hoitajat tulevat oikeaan aikaan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64503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kotihoidon käynneistä ja huolesta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026507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Lääkkeenjako, kauppareissut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94966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865626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Lääkkeenjako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997433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yhteistyössä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959048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Lääkkeitten jako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405976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843918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Kyllä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541559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Ystävällisyys, iloisuus, asiakkaan arvostus, sopeutuvuus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782106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lääkkeiden jako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239573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lääkehoito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531476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verikoe helpolla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701643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kotihoito toimii ihan hyvin, tyydyttävästi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076654"/>
                  </a:ext>
                </a:extLst>
              </a:tr>
              <a:tr h="2432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hoito 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kylvetys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493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256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2. Vastaajan ikä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4" y="79200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5F23CA06-2B8F-4C0E-BBBC-84EFB92EE2F7}"/>
              </a:ext>
            </a:extLst>
          </p:cNvPr>
          <p:cNvSpPr txBox="1">
            <a:spLocks/>
          </p:cNvSpPr>
          <p:nvPr/>
        </p:nvSpPr>
        <p:spPr>
          <a:xfrm>
            <a:off x="468000" y="260648"/>
            <a:ext cx="8208000" cy="5470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fi-FI" dirty="0"/>
              <a:t>15. Nämä asiat toimivat minusta erityisen hyvin: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943C093B-F639-4960-B5B4-4D7BD016F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971338"/>
              </p:ext>
            </p:extLst>
          </p:nvPr>
        </p:nvGraphicFramePr>
        <p:xfrm>
          <a:off x="1187624" y="1412776"/>
          <a:ext cx="2785378" cy="4927134"/>
        </p:xfrm>
        <a:graphic>
          <a:graphicData uri="http://schemas.openxmlformats.org/drawingml/2006/table">
            <a:tbl>
              <a:tblPr firstRow="1" firstCol="1" bandRow="1"/>
              <a:tblGrid>
                <a:gridCol w="2785378">
                  <a:extLst>
                    <a:ext uri="{9D8B030D-6E8A-4147-A177-3AD203B41FA5}">
                      <a16:colId xmlns:a16="http://schemas.microsoft.com/office/drawing/2014/main" val="3662337053"/>
                    </a:ext>
                  </a:extLst>
                </a:gridCol>
              </a:tblGrid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hyvin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768922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829755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asiat toimii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402117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188729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02038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820235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lääkkenjako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145867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695726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kivoja hoitajia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534994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avannepussin vaihto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98913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994763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äiti tyytyväinen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682522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32751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 krt pv käynnit, sopivin välen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614835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toimii 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786569"/>
                  </a:ext>
                </a:extLst>
              </a:tr>
              <a:tr h="2432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hyvä että maskit saatiin käyttöön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851543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lääkkeistä huolehtiminen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956746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haavanhoito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237494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Toimii kaikissa asioissa hyvin ja ovat ystävällisiä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696773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hyvä hoito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Kotihoitokäynnit ok, ruokapalvelu.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377402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7FAF4194-90CB-47F9-94C8-607AF615A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12584"/>
              </p:ext>
            </p:extLst>
          </p:nvPr>
        </p:nvGraphicFramePr>
        <p:xfrm>
          <a:off x="4716016" y="1412776"/>
          <a:ext cx="3712146" cy="5161884"/>
        </p:xfrm>
        <a:graphic>
          <a:graphicData uri="http://schemas.openxmlformats.org/drawingml/2006/table">
            <a:tbl>
              <a:tblPr firstRow="1" firstCol="1" bandRow="1"/>
              <a:tblGrid>
                <a:gridCol w="3712146">
                  <a:extLst>
                    <a:ext uri="{9D8B030D-6E8A-4147-A177-3AD203B41FA5}">
                      <a16:colId xmlns:a16="http://schemas.microsoft.com/office/drawing/2014/main" val="951905172"/>
                    </a:ext>
                  </a:extLst>
                </a:gridCol>
              </a:tblGrid>
              <a:tr h="2446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Kun olen hälyttänyt turvapuhelimesta apua toivoisin saavani saattoapua eikä vain katsottaisi vierestä.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547478"/>
                  </a:ext>
                </a:extLst>
              </a:tr>
              <a:tr h="2446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hyvää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011743"/>
                  </a:ext>
                </a:extLst>
              </a:tr>
              <a:tr h="2446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toiminut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675353"/>
                  </a:ext>
                </a:extLst>
              </a:tr>
              <a:tr h="2446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645528"/>
                  </a:ext>
                </a:extLst>
              </a:tr>
              <a:tr h="2446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hyvin toimii 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332086"/>
                  </a:ext>
                </a:extLst>
              </a:tr>
              <a:tr h="2446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Kyllä ne ovat työnsä hyvin tehneet.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146923"/>
                  </a:ext>
                </a:extLst>
              </a:tr>
              <a:tr h="2446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aamupala, lääkkeet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202563"/>
                  </a:ext>
                </a:extLst>
              </a:tr>
              <a:tr h="63103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perusasiat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lääkkeet aamuisin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dosetin jako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apteeki asioinnit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lääkkeiden haku ja reseptien uusiminen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293793"/>
                  </a:ext>
                </a:extLst>
              </a:tr>
              <a:tr h="2446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256526"/>
                  </a:ext>
                </a:extLst>
              </a:tr>
              <a:tr h="24807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hoitajat mukavia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toiminnat kokonaisuudessaan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850480"/>
                  </a:ext>
                </a:extLst>
              </a:tr>
              <a:tr h="2446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yleensä kaikki hyvin mamma tyytyväinen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311938"/>
                  </a:ext>
                </a:extLst>
              </a:tr>
              <a:tr h="24807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ruoka tulee ajallaan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hoitajat kuuntelevat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640946"/>
                  </a:ext>
                </a:extLst>
              </a:tr>
              <a:tr h="2446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lääkehoito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012755"/>
                  </a:ext>
                </a:extLst>
              </a:tr>
              <a:tr h="2446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ihanat hoitajat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383715"/>
                  </a:ext>
                </a:extLst>
              </a:tr>
              <a:tr h="2446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kivoja tyttöjä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894694"/>
                  </a:ext>
                </a:extLst>
              </a:tr>
              <a:tr h="24807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on ihan hyvin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käynnit piristää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848611"/>
                  </a:ext>
                </a:extLst>
              </a:tr>
              <a:tr h="2446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548553"/>
                  </a:ext>
                </a:extLst>
              </a:tr>
              <a:tr h="2446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hyvin toiminut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58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64279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BC83D579-892C-40F2-A40E-39F93163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612085"/>
              </p:ext>
            </p:extLst>
          </p:nvPr>
        </p:nvGraphicFramePr>
        <p:xfrm>
          <a:off x="683568" y="1268760"/>
          <a:ext cx="3930026" cy="5253966"/>
        </p:xfrm>
        <a:graphic>
          <a:graphicData uri="http://schemas.openxmlformats.org/drawingml/2006/table">
            <a:tbl>
              <a:tblPr firstRow="1" firstCol="1" bandRow="1"/>
              <a:tblGrid>
                <a:gridCol w="3930026">
                  <a:extLst>
                    <a:ext uri="{9D8B030D-6E8A-4147-A177-3AD203B41FA5}">
                      <a16:colId xmlns:a16="http://schemas.microsoft.com/office/drawing/2014/main" val="1333039061"/>
                    </a:ext>
                  </a:extLst>
                </a:gridCol>
              </a:tblGrid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Pillerien laitto boxiin, kertoo kun pilerit loppumassa jotta voin hakea apteekista.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843334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taksin soitto, kyydin järjestäminen </a:t>
                      </a:r>
                      <a:r>
                        <a:rPr lang="fi-FI" sz="1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tyksiin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267171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halvempi hinta pitäisi olla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954389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97912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vain pesu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412930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Lääkeasiat toimivat hyvin. Joskus on unohtunut tilata hengitettäviä lääkkeitä.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834426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olen tyytyväinen kotipalvelun toimintaan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87203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ok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385819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 että käydään joka aamu ja ilta katsomassa turvallisuutta, jos jotain tapahtuu.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913193"/>
                  </a:ext>
                </a:extLst>
              </a:tr>
              <a:tr h="35898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 Aikataulut pitävät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 Ystävälliset hoitajat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 Hoidot auttavat, jotta voin asua kotona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159244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Tietoa saa joka kysymykseen. Asiakkaan ongelmiin perehdytään. Kiitos hyvistä neuvoista ja auliista avusta!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756656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Asiakas tyytyväinen kaikkeen.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438769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moitteettomasti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522245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Koevastaukset saan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377225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Aamu- ja iltahoito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774266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Ystävällisyys kiireettömyys avuliaisuus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661965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Lääkkeiden jako lääkelokerikkoihin viikoittain. Viikoittainen pesu. Lääkkeiden uusinta ja toimitus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387917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Lääkkeiden jako ja suihku. Mukavat kotihoitajat.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074735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568884"/>
                  </a:ext>
                </a:extLst>
              </a:tr>
              <a:tr h="2337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 annostelu. Huomioi hyvin asiakkaan olotilan.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430313"/>
                  </a:ext>
                </a:extLst>
              </a:tr>
            </a:tbl>
          </a:graphicData>
        </a:graphic>
      </p:graphicFrame>
      <p:sp>
        <p:nvSpPr>
          <p:cNvPr id="5" name="Title">
            <a:extLst>
              <a:ext uri="{FF2B5EF4-FFF2-40B4-BE49-F238E27FC236}">
                <a16:creationId xmlns:a16="http://schemas.microsoft.com/office/drawing/2014/main" id="{ED56600F-6F35-428D-B2B9-506B4883DEC8}"/>
              </a:ext>
            </a:extLst>
          </p:cNvPr>
          <p:cNvSpPr txBox="1">
            <a:spLocks/>
          </p:cNvSpPr>
          <p:nvPr/>
        </p:nvSpPr>
        <p:spPr>
          <a:xfrm>
            <a:off x="468000" y="260648"/>
            <a:ext cx="8208000" cy="5470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fi-FI" dirty="0"/>
              <a:t>15. Nämä asiat toimivat minusta erityisen hyvin:</a:t>
            </a: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4905AC76-F78F-419C-9345-A339D2522D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048485"/>
              </p:ext>
            </p:extLst>
          </p:nvPr>
        </p:nvGraphicFramePr>
        <p:xfrm>
          <a:off x="4989050" y="1196752"/>
          <a:ext cx="3505914" cy="5248176"/>
        </p:xfrm>
        <a:graphic>
          <a:graphicData uri="http://schemas.openxmlformats.org/drawingml/2006/table">
            <a:tbl>
              <a:tblPr firstRow="1" firstCol="1" bandRow="1"/>
              <a:tblGrid>
                <a:gridCol w="3505914">
                  <a:extLst>
                    <a:ext uri="{9D8B030D-6E8A-4147-A177-3AD203B41FA5}">
                      <a16:colId xmlns:a16="http://schemas.microsoft.com/office/drawing/2014/main" val="3115424275"/>
                    </a:ext>
                  </a:extLst>
                </a:gridCol>
              </a:tblGrid>
              <a:tr h="53237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Lääkeannostelu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Huomioi hyvin asiakkaan olotilan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17765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Sovitut asiat ovat toimineet.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393400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Siivous, ruoanlaitto, kaupassa käynti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632015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Käynnit toimivat hyvin.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231383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Kyllä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439910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tule mieleen mitään.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97124"/>
                  </a:ext>
                </a:extLst>
              </a:tr>
              <a:tr h="30515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Lääkkeiden hoito, pesu, terveysasiat. Yleisesti ottaen kaikki toimii hyvin.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271905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on toiminut erinomaisesti.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058313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Lääkkeiden annostelu, terveyden seuranta.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535126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asiat toimii erinomaisesti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705988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Hyvin kirjevaihto ja tiedotus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872801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Kokonaisuus hyvä!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756267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Tulevat sovittuna aikana.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798677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Hyvä ruoka, täsmälliset ruoka-ajat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424429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Aamupalan valmistus.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62856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385532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asiat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921303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Säännölliset käynnit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279817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Kohtalaisesti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802210"/>
                  </a:ext>
                </a:extLst>
              </a:tr>
              <a:tr h="2450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erittäin hyvin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102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38584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33D3441C-EA48-41DE-9DF4-22685471B587}"/>
              </a:ext>
            </a:extLst>
          </p:cNvPr>
          <p:cNvSpPr txBox="1">
            <a:spLocks/>
          </p:cNvSpPr>
          <p:nvPr/>
        </p:nvSpPr>
        <p:spPr>
          <a:xfrm>
            <a:off x="468000" y="260648"/>
            <a:ext cx="8208000" cy="5470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fi-FI" dirty="0"/>
              <a:t>15. Nämä asiat toimivat minusta erityisen hyvin: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C0BD2555-D596-4861-BBAA-529BFA245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81627"/>
              </p:ext>
            </p:extLst>
          </p:nvPr>
        </p:nvGraphicFramePr>
        <p:xfrm>
          <a:off x="704326" y="1484784"/>
          <a:ext cx="3867674" cy="5082540"/>
        </p:xfrm>
        <a:graphic>
          <a:graphicData uri="http://schemas.openxmlformats.org/drawingml/2006/table">
            <a:tbl>
              <a:tblPr firstRow="1" firstCol="1" bandRow="1"/>
              <a:tblGrid>
                <a:gridCol w="3867674">
                  <a:extLst>
                    <a:ext uri="{9D8B030D-6E8A-4147-A177-3AD203B41FA5}">
                      <a16:colId xmlns:a16="http://schemas.microsoft.com/office/drawing/2014/main" val="295055606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06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Asiakkaan kävelyttäminen päivittäin. Pesu ja lääkejako.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445410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Lääkkeiden jako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396093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hoitajat ovat hyviä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339787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Sairaanhoitajan kotikäynnit; 1x vk.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337484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Olemme saaneet aina apua kun on tarvittu. Kiitos ihanille hoitajille.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026653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Mukava auttaja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718662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Kotihoidon palvelut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794665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418370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Säännöllisyys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303170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Ruoka tulee säännöllisesti.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008599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Säännöllisyys, ammattitaitoiset hoitajat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5977209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Hyvin, olen tyytyväinen hoitajiin.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287808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Tarkastukset kotona, asiakkaan pesu ja rokotukset, tarvittaessa ruoan lämmitys, portatiivin tyhjennys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108981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INR-kokeet, lääkepistokset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829145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kotihoidon palvelut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021016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kotihoidon palvelut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713608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kotihoidonpalvelut hyvin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797407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683888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Lääkehoidon antamisen vuoksi kyllä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i-FI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hyvin, apua on saanut kun on tarvinnut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233440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3CF92E1F-C40B-49C1-BB26-FE2C197E52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315761"/>
              </p:ext>
            </p:extLst>
          </p:nvPr>
        </p:nvGraphicFramePr>
        <p:xfrm>
          <a:off x="4430160" y="1545278"/>
          <a:ext cx="4009514" cy="5057008"/>
        </p:xfrm>
        <a:graphic>
          <a:graphicData uri="http://schemas.openxmlformats.org/drawingml/2006/table">
            <a:tbl>
              <a:tblPr firstRow="1" firstCol="1" bandRow="1"/>
              <a:tblGrid>
                <a:gridCol w="4009514">
                  <a:extLst>
                    <a:ext uri="{9D8B030D-6E8A-4147-A177-3AD203B41FA5}">
                      <a16:colId xmlns:a16="http://schemas.microsoft.com/office/drawing/2014/main" val="1028802114"/>
                    </a:ext>
                  </a:extLst>
                </a:gridCol>
              </a:tblGrid>
              <a:tr h="11604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asiat menee äkkiä eteenpäin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522550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Mukava henkilökunta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316732"/>
                  </a:ext>
                </a:extLst>
              </a:tr>
              <a:tr h="2432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Nyt on vasta niin vähän aikaa ollut aamukäyntejä niin ei voi vastata kysymykseen.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Lääkkeen laitto 1x vko on ok.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798753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Joustavaa toimintaa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083056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Lääkejako, ateria, veteraanien siivoojat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666124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Lääkkeen vaihto, lakanoiden vaihto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137074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on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727038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mukavasti, hoitajat on kivoja ja ystävällisiä. Tyytyväinen hoitoon ja palveluun.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354767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616232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Tyytyväinen saamaansa hoitoon sekä kiitollinen.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955075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20491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Tyytyväinen kaikesta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709323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181671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muistuttamista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794004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Lääkkeen anto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594173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toimii oikein hyvin kiitos!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741345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Hoito. Kaikesta huolehditaan tosi hyvin.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910582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Lääkehoito, työntekijän ystävällisyys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848094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Lääkkeiden hoitoon liittyvät asiat.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514712"/>
                  </a:ext>
                </a:extLst>
              </a:tr>
              <a:tr h="239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Lääkehoito toimii hyvin. Tiedän omahoitajani, mutta en sitä mitä se käytännössä merkitsee.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911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30914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16. </a:t>
            </a:r>
            <a:r>
              <a:rPr lang="en-US" dirty="0" err="1"/>
              <a:t>Parannusehdotuksia</a:t>
            </a:r>
            <a:r>
              <a:rPr lang="en-US" dirty="0"/>
              <a:t> </a:t>
            </a:r>
            <a:r>
              <a:rPr lang="en-US" dirty="0" err="1"/>
              <a:t>kotihoidolle</a:t>
            </a:r>
            <a:r>
              <a:rPr lang="en-US" dirty="0"/>
              <a:t>:</a:t>
            </a:r>
          </a:p>
        </p:txBody>
      </p:sp>
      <p:sp>
        <p:nvSpPr>
          <p:cNvPr id="6" name="RepTitle"/>
          <p:cNvSpPr>
            <a:spLocks noGrp="1"/>
          </p:cNvSpPr>
          <p:nvPr>
            <p:ph sz="quarter" idx="16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7F4C82A2-3692-472F-A5B7-FD0F772E4F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944335"/>
              </p:ext>
            </p:extLst>
          </p:nvPr>
        </p:nvGraphicFramePr>
        <p:xfrm>
          <a:off x="336008" y="1366016"/>
          <a:ext cx="4531691" cy="5103504"/>
        </p:xfrm>
        <a:graphic>
          <a:graphicData uri="http://schemas.openxmlformats.org/drawingml/2006/table">
            <a:tbl>
              <a:tblPr firstRow="1" firstCol="1" bandRow="1"/>
              <a:tblGrid>
                <a:gridCol w="4531691">
                  <a:extLst>
                    <a:ext uri="{9D8B030D-6E8A-4147-A177-3AD203B41FA5}">
                      <a16:colId xmlns:a16="http://schemas.microsoft.com/office/drawing/2014/main" val="957358749"/>
                    </a:ext>
                  </a:extLst>
                </a:gridCol>
              </a:tblGrid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lääkkeiden jako viikko kerrallaan, täyttö sunnuntai-iltana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481889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Rauhallisuutta. Lääkkeiden jako oikein. Hoitajan tulo ei saisi heittää 3 h, aamu on sopivampi esim. 8-9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266445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Enemmän saman hoitajan käyntejä.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168220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Lisää aikaa hoitajille keskusteluun.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078514"/>
                  </a:ext>
                </a:extLst>
              </a:tr>
              <a:tr h="25580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Joskus yhteisymmärrys ei toimi isän mielestä täysin, lähinnä kyse hänen kokemista vaivoista joita ei aina osaa selittää ja tällöin kokee ettei hänen vaivojaan oteta vakavasti.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299535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Pitäisi käydä useammin ja aamulla aikaisemmin.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900471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Olisi aikaa keskustella muutama sana.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145976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kun kaikki on ihan kunnossa.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763814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he hoitaa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945772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Vaikea tunnistaa omahoitajaa, hoitajia yli 100!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721901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Äidin ja sängyn hygienia paremmaksi.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495406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ole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294319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Kerran päivässä aamulla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783340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Paremmin huomioitaisiin asiakkaan ulkona käyminen.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605090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niin usein näitä nuoria poikia, seisovat tumput suorina. Enemmän koulutusta heille.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4604411"/>
                  </a:ext>
                </a:extLst>
              </a:tr>
              <a:tr h="25580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Byrokratia virkamiestasolla joka ensimmäisien vuosien aikana vaikutti kotihoitoon. esim työschemat.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eri omahoitaja joka päivä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739799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 tiedä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940396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Enemmän aikaa asiakkaan luona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128147"/>
                  </a:ext>
                </a:extLst>
              </a:tr>
              <a:tr h="2522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Mukavampi olisi jos hoitaa ei vaihtuisi yhtä mittaa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585904"/>
                  </a:ext>
                </a:extLst>
              </a:tr>
            </a:tbl>
          </a:graphicData>
        </a:graphic>
      </p:graphicFrame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67169E6B-76DC-42E1-A554-6588C5B70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040608"/>
              </p:ext>
            </p:extLst>
          </p:nvPr>
        </p:nvGraphicFramePr>
        <p:xfrm>
          <a:off x="5097617" y="1268760"/>
          <a:ext cx="3710375" cy="5500592"/>
        </p:xfrm>
        <a:graphic>
          <a:graphicData uri="http://schemas.openxmlformats.org/drawingml/2006/table">
            <a:tbl>
              <a:tblPr firstRow="1" firstCol="1" bandRow="1"/>
              <a:tblGrid>
                <a:gridCol w="3710375">
                  <a:extLst>
                    <a:ext uri="{9D8B030D-6E8A-4147-A177-3AD203B41FA5}">
                      <a16:colId xmlns:a16="http://schemas.microsoft.com/office/drawing/2014/main" val="1163307452"/>
                    </a:ext>
                  </a:extLst>
                </a:gridCol>
              </a:tblGrid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Liian vähän henkilökuntaa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21075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Yöhoitaja olisi välttämätön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038669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Yöllä kaivataan apua.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790276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 osaa sanoa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164678"/>
                  </a:ext>
                </a:extLst>
              </a:tr>
              <a:tr h="2423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Yöhoito olisi välttämätön Perniökotiin, asiakaskunta vaatii todella paljon työtä tänä päivänä, 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talo on aivan eri kuin silloin kun tämä perustettiin.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820345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ole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138682"/>
                  </a:ext>
                </a:extLst>
              </a:tr>
              <a:tr h="36703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Lisää hoitajia, koska aina kova kiire, huonontaa hoidon laatua. 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Kova kiire, mitä ei saisi hoitamisessa olla. 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Yövalvonta olisi tärkeää. Iltapala pitäisi kuulua hintaan, koska tällä hinnalla esim. muualla saa iltapalan.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717505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Hoitajilla on aina kiire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171475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suurempaa hättää ol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671247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potilaat saman arvoisiksi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649919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Nykyinen on hyvä ja riittävä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181025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Toivoisin enemmän seuraa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676210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Toivon, että olisi aina sama hoitaja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089193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taida olla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510709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Etteivät kotihoidon hoitajat vaihtuisi usein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337893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Pesu aamulla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233836"/>
                  </a:ext>
                </a:extLst>
              </a:tr>
              <a:tr h="36703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Liika kiire (ymmärrän), keskustelua, tietoa, suunnittelua lisättävä. 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Mitä kuuluu palveluun? 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Aamukäynti epätarkka (haarukka 8.00-9.50) (ilta jopa 19.00) tämäkin ymmärrettävää.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647883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tiedonkulussa  parannusta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436530"/>
                  </a:ext>
                </a:extLst>
              </a:tr>
              <a:tr h="239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virikkeitä, enemmän aikaa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03531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A2450894-BE6E-414E-96F9-A35059ADA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519206"/>
              </p:ext>
            </p:extLst>
          </p:nvPr>
        </p:nvGraphicFramePr>
        <p:xfrm>
          <a:off x="683568" y="1246600"/>
          <a:ext cx="3717138" cy="5334620"/>
        </p:xfrm>
        <a:graphic>
          <a:graphicData uri="http://schemas.openxmlformats.org/drawingml/2006/table">
            <a:tbl>
              <a:tblPr firstRow="1" firstCol="1" bandRow="1"/>
              <a:tblGrid>
                <a:gridCol w="3717138">
                  <a:extLst>
                    <a:ext uri="{9D8B030D-6E8A-4147-A177-3AD203B41FA5}">
                      <a16:colId xmlns:a16="http://schemas.microsoft.com/office/drawing/2014/main" val="4069212511"/>
                    </a:ext>
                  </a:extLst>
                </a:gridCol>
              </a:tblGrid>
              <a:tr h="242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aikaa enemmän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ulkoilu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624994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keskusteluapu maanantaisin saisi olla aktiivisempaa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388326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tule mieleen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634029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Olen tyytyväinen hoitajiini kerran oli sellainen myrttynaama mutta onneksi vain kerran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337015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Toivoisin tietäväni kuka omahoitajani on.Hoitajat ovat melko erilaisia!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757968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Hampaiden hoitoon voisi tarvita apua. Hammasproteesin ja omien hampaiden puhdistus.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1084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osata sanoa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542427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Käynnit ollisi saatava esim tunnin tarkkuudella (diabetes)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354920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Nyt kun olen sairastanut enemmän, enemmän apua keittiöön ja pyykin pesuun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34876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enemmän keskustelua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166512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mitään mikä voisi toimia toisin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986551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Välillä jää hoitajalla kirjaamatta viestivihkoon käynnistä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771377"/>
                  </a:ext>
                </a:extLst>
              </a:tr>
              <a:tr h="242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Tehtävien suorittamiseen pitää huomioida asiakkaan somaattinen vointi. Huolellisuutta enemmän töihin. Hoitajien vaihtuvuutta liikaa, omahoitaja myös viikonloppuisin.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603251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Asiakasmaksut pienemmäksi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567423"/>
                  </a:ext>
                </a:extLst>
              </a:tr>
              <a:tr h="24286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Olisi kiva tietää kuka on äidin omahoitaja.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Hoitoneuvottelu olisi kiva pitää.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00205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tyytyväinen olen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593897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mitä nyt voi enemmän vaatia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34460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valittamista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308463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saan tarvittavat avut tässä vaiheessa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538899"/>
                  </a:ext>
                </a:extLst>
              </a:tr>
              <a:tr h="23953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vietäisiin ulos joskus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976118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FC5707A8-45D0-48D0-8D47-8BFE3869B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562811"/>
              </p:ext>
            </p:extLst>
          </p:nvPr>
        </p:nvGraphicFramePr>
        <p:xfrm>
          <a:off x="4860032" y="1246600"/>
          <a:ext cx="3935258" cy="5202165"/>
        </p:xfrm>
        <a:graphic>
          <a:graphicData uri="http://schemas.openxmlformats.org/drawingml/2006/table">
            <a:tbl>
              <a:tblPr firstRow="1" firstCol="1" bandRow="1"/>
              <a:tblGrid>
                <a:gridCol w="3935258">
                  <a:extLst>
                    <a:ext uri="{9D8B030D-6E8A-4147-A177-3AD203B41FA5}">
                      <a16:colId xmlns:a16="http://schemas.microsoft.com/office/drawing/2014/main" val="1008468247"/>
                    </a:ext>
                  </a:extLst>
                </a:gridCol>
              </a:tblGrid>
              <a:tr h="2452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ok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704729"/>
                  </a:ext>
                </a:extLst>
              </a:tr>
              <a:tr h="2452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771732"/>
                  </a:ext>
                </a:extLst>
              </a:tr>
              <a:tr h="2452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niin hyvää kuin voi olla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114875"/>
                  </a:ext>
                </a:extLst>
              </a:tr>
              <a:tr h="2452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 osaa sanoa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237387"/>
                  </a:ext>
                </a:extLst>
              </a:tr>
              <a:tr h="2452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Lääkäriä ei ole saanut kotikäynnille.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610613"/>
                  </a:ext>
                </a:extLst>
              </a:tr>
              <a:tr h="37655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mieluummin saisi käydä vain 2-3 eri henkilöä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tarkempaa kohdennusta omahoitajan valintaan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olen tavannut omahoitajan vain kerran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457580"/>
                  </a:ext>
                </a:extLst>
              </a:tr>
              <a:tr h="2452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haluaa aikaa itselleen ja kotihoidosta irti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4325519"/>
                  </a:ext>
                </a:extLst>
              </a:tr>
              <a:tr h="2452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on niin hyvin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648209"/>
                  </a:ext>
                </a:extLst>
              </a:tr>
              <a:tr h="2452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oma lääkäri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709004"/>
                  </a:ext>
                </a:extLst>
              </a:tr>
              <a:tr h="2452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imurointiapua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011753"/>
                  </a:ext>
                </a:extLst>
              </a:tr>
              <a:tr h="2452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hoitajan käynti illalla myöhäisempi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746368"/>
                  </a:ext>
                </a:extLst>
              </a:tr>
              <a:tr h="2452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hoitajat voisivat olla mahdollisimman kiireettömiä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819606"/>
                  </a:ext>
                </a:extLst>
              </a:tr>
              <a:tr h="2452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aika hyvin kaikki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415191"/>
                  </a:ext>
                </a:extLst>
              </a:tr>
              <a:tr h="2452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enemmän hoitajia, enemmän läsnä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882093"/>
                  </a:ext>
                </a:extLst>
              </a:tr>
              <a:tr h="24862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toivoisin saman henkilön käyvän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vaihtuvuus suuri ainakin iltaisin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149686"/>
                  </a:ext>
                </a:extLst>
              </a:tr>
              <a:tr h="2452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ehkä aikataulut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275525"/>
                  </a:ext>
                </a:extLst>
              </a:tr>
              <a:tr h="24862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nimineula hoitajille olisi hyvä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pienempi porukka kiertämään yhden asiakkaan luona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178149"/>
                  </a:ext>
                </a:extLst>
              </a:tr>
              <a:tr h="24862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Kun hoito vaatisi sairaanhoitajan käyntiä se tuottaa vaikeuksia. 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Myös yhden vuoden opiskelun jälkeen ei hoitajaa saisi päästää yksin hoitokäynnille.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091209"/>
                  </a:ext>
                </a:extLst>
              </a:tr>
              <a:tr h="2452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Aikaa keskustelulle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60116"/>
                  </a:ext>
                </a:extLst>
              </a:tr>
            </a:tbl>
          </a:graphicData>
        </a:graphic>
      </p:graphicFrame>
      <p:sp>
        <p:nvSpPr>
          <p:cNvPr id="6" name="Title">
            <a:extLst>
              <a:ext uri="{FF2B5EF4-FFF2-40B4-BE49-F238E27FC236}">
                <a16:creationId xmlns:a16="http://schemas.microsoft.com/office/drawing/2014/main" id="{9FF068D5-8161-415B-82FC-CB86757AEFC6}"/>
              </a:ext>
            </a:extLst>
          </p:cNvPr>
          <p:cNvSpPr txBox="1">
            <a:spLocks/>
          </p:cNvSpPr>
          <p:nvPr/>
        </p:nvSpPr>
        <p:spPr>
          <a:xfrm>
            <a:off x="467544" y="217616"/>
            <a:ext cx="8208000" cy="5470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fi-FI" dirty="0"/>
              <a:t>16. Parannusehdotuksia kotihoidolle:</a:t>
            </a:r>
          </a:p>
        </p:txBody>
      </p:sp>
    </p:spTree>
    <p:extLst>
      <p:ext uri="{BB962C8B-B14F-4D97-AF65-F5344CB8AC3E}">
        <p14:creationId xmlns:p14="http://schemas.microsoft.com/office/powerpoint/2010/main" val="352951110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5ACE0555-9517-44F9-8697-22FF14D48F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965000"/>
              </p:ext>
            </p:extLst>
          </p:nvPr>
        </p:nvGraphicFramePr>
        <p:xfrm>
          <a:off x="323528" y="1208322"/>
          <a:ext cx="4081549" cy="5509590"/>
        </p:xfrm>
        <a:graphic>
          <a:graphicData uri="http://schemas.openxmlformats.org/drawingml/2006/table">
            <a:tbl>
              <a:tblPr firstRow="1" firstCol="1" bandRow="1"/>
              <a:tblGrid>
                <a:gridCol w="4081549">
                  <a:extLst>
                    <a:ext uri="{9D8B030D-6E8A-4147-A177-3AD203B41FA5}">
                      <a16:colId xmlns:a16="http://schemas.microsoft.com/office/drawing/2014/main" val="1235217053"/>
                    </a:ext>
                  </a:extLst>
                </a:gridCol>
              </a:tblGrid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toivoisin ettei heillä olisi aina kiire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03913"/>
                  </a:ext>
                </a:extLst>
              </a:tr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Iltakäynti mielellään vähemmän aikaisemmin.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908588"/>
                  </a:ext>
                </a:extLst>
              </a:tr>
              <a:tr h="2488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kyllä parannuksia voisi olla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asiakkaalla vaikeuksia tehdä asioita itse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309882"/>
                  </a:ext>
                </a:extLst>
              </a:tr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tarkempi käyntiaika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100956"/>
                  </a:ext>
                </a:extLst>
              </a:tr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Säännöllisyys aikatauluihin.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382155"/>
                  </a:ext>
                </a:extLst>
              </a:tr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joillakin rasvatuubin puristus korkin vierestä,kannet auki, valot palavat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734924"/>
                  </a:ext>
                </a:extLst>
              </a:tr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ole.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669736"/>
                  </a:ext>
                </a:extLst>
              </a:tr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jos aikaa jää keskustelu ja puhuminen on aina mukavaa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648052"/>
                  </a:ext>
                </a:extLst>
              </a:tr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ole.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Pesuapua tarvitsen, toivon että pestään eikä ilmoiteta että autetaan vain hiusten ja selän pesussa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6693523"/>
                  </a:ext>
                </a:extLst>
              </a:tr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potilaan rauhoittamisia enemmän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561298"/>
                  </a:ext>
                </a:extLst>
              </a:tr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erityisempää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573363"/>
                  </a:ext>
                </a:extLst>
              </a:tr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aikaisemmin iltalääkkeen jako klo 18.00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800720"/>
                  </a:ext>
                </a:extLst>
              </a:tr>
              <a:tr h="2488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Vähemmän vaihtuvuutta hoitajien kanssa. 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hyvä kun 98-vuotiaalle tulee suht usein vieras hoitaja, 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hoitaja kyselee asiakkaalta mitä pitää tehdä? 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(hän ei osaa kertoa mitä pitää tehdä)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935300"/>
                  </a:ext>
                </a:extLst>
              </a:tr>
              <a:tr h="37682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Kun olisi sama hoitaja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Nyt on tullut eri hoitaja usein.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Perjantaisin käydään kaksi kertaa, voisihan ne lääkkeet jakaa jo aamullakin.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924230"/>
                  </a:ext>
                </a:extLst>
              </a:tr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olen aamuihminen, toivoisin että ennen 9 ei tulla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056623"/>
                  </a:ext>
                </a:extLst>
              </a:tr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hyvää hoitoa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101269"/>
                  </a:ext>
                </a:extLst>
              </a:tr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hoitajia lisää alalle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4058"/>
                  </a:ext>
                </a:extLst>
              </a:tr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kotihoitajilla olisi mahdollista tehdä muutakin kuin hoidollisia töitä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0811611"/>
                  </a:ext>
                </a:extLst>
              </a:tr>
              <a:tr h="24538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ulos pääsisi useammin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184548"/>
                  </a:ext>
                </a:extLst>
              </a:tr>
            </a:tbl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1625988B-765A-4E26-B4CC-FB94AA99B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055403"/>
              </p:ext>
            </p:extLst>
          </p:nvPr>
        </p:nvGraphicFramePr>
        <p:xfrm>
          <a:off x="4283968" y="1208322"/>
          <a:ext cx="5147787" cy="5373663"/>
        </p:xfrm>
        <a:graphic>
          <a:graphicData uri="http://schemas.openxmlformats.org/drawingml/2006/table">
            <a:tbl>
              <a:tblPr firstRow="1" firstCol="1" bandRow="1"/>
              <a:tblGrid>
                <a:gridCol w="5147787">
                  <a:extLst>
                    <a:ext uri="{9D8B030D-6E8A-4147-A177-3AD203B41FA5}">
                      <a16:colId xmlns:a16="http://schemas.microsoft.com/office/drawing/2014/main" val="2208263377"/>
                    </a:ext>
                  </a:extLst>
                </a:gridCol>
              </a:tblGrid>
              <a:tr h="2443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vähemmän vaihtuvuutta hoitajissa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263763"/>
                  </a:ext>
                </a:extLst>
              </a:tr>
              <a:tr h="24772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 tiedä omahoitajaa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iltakäynnin odotus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486214"/>
                  </a:ext>
                </a:extLst>
              </a:tr>
              <a:tr h="63013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Äidille 4 kertaa vko varattu ulkoiluun. Ruoka ei maistu. ja osa jää syömättä. 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Voisiko ulkoilun käyttää syömisen seuraamiseen. 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Olen suunnitellut ruoka-annokset vaihteleviksi. Miksi jääkaapista ensin kaikki kiinteä ruoka, 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keitot jäävät. Äiti sanoo ettei hän pyydä erittelemään. 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Tuntuu, että joka asiasta joutuu laittamaan lappuja. 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mukavaa. Kaikki se mitä olen tuonut voi käyttää niin kuin omassa elämässäänkin.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577445"/>
                  </a:ext>
                </a:extLst>
              </a:tr>
              <a:tr h="2443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kaikki hyvin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76924"/>
                  </a:ext>
                </a:extLst>
              </a:tr>
              <a:tr h="2443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tulisi aina ennen klo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891826"/>
                  </a:ext>
                </a:extLst>
              </a:tr>
              <a:tr h="24772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kylvetykseen kuuluu myös ammeen kuivaus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lääkkeet pitää jakaa oikein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28472"/>
                  </a:ext>
                </a:extLst>
              </a:tr>
              <a:tr h="2477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tiedä monen aikaan tulee. Ei voi sopia omia menoja. Ajat vaihtelevat paljon.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532882"/>
                  </a:ext>
                </a:extLst>
              </a:tr>
              <a:tr h="24772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hoitajien vaihtuvuus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loma-aikaan varsinkin, eivät löytäneet lääkekaappia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934362"/>
                  </a:ext>
                </a:extLst>
              </a:tr>
              <a:tr h="24772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enemmän aikaa asiakkaalle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yksinäisyys ongelma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462763"/>
                  </a:ext>
                </a:extLst>
              </a:tr>
              <a:tr h="2443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säännöllisemmät käyntiajat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085886"/>
                  </a:ext>
                </a:extLst>
              </a:tr>
              <a:tr h="2443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i-FI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919786"/>
                  </a:ext>
                </a:extLst>
              </a:tr>
              <a:tr h="2443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Työnantajalle terveisiä, että liikaa töitä ja kiirettä hoitajilla. 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Olisi kiva jos olisi enemmän aikaa antaa asiakkaalle.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318752"/>
                  </a:ext>
                </a:extLst>
              </a:tr>
              <a:tr h="2443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 tiedä voiko hoitaja auttaa kun asunto on kovin kylmä.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685097"/>
                  </a:ext>
                </a:extLst>
              </a:tr>
              <a:tr h="2443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Asiakas itse tiskaa ja vie roskat päivittäisten kotitoimien säilyttämiseksi.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839953"/>
                  </a:ext>
                </a:extLst>
              </a:tr>
              <a:tr h="2443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enempi apua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330816"/>
                  </a:ext>
                </a:extLst>
              </a:tr>
              <a:tr h="2443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hoitajalla aikaa asiakkaalle enemmän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138325"/>
                  </a:ext>
                </a:extLst>
              </a:tr>
              <a:tr h="2443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vähemmän vaihtuvuutta hoitajissa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496661"/>
                  </a:ext>
                </a:extLst>
              </a:tr>
              <a:tr h="24432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247819"/>
                  </a:ext>
                </a:extLst>
              </a:tr>
            </a:tbl>
          </a:graphicData>
        </a:graphic>
      </p:graphicFrame>
      <p:sp>
        <p:nvSpPr>
          <p:cNvPr id="6" name="Title">
            <a:extLst>
              <a:ext uri="{FF2B5EF4-FFF2-40B4-BE49-F238E27FC236}">
                <a16:creationId xmlns:a16="http://schemas.microsoft.com/office/drawing/2014/main" id="{7DE4C1F0-BF0B-4817-82F9-2DA9FC3F3979}"/>
              </a:ext>
            </a:extLst>
          </p:cNvPr>
          <p:cNvSpPr txBox="1">
            <a:spLocks/>
          </p:cNvSpPr>
          <p:nvPr/>
        </p:nvSpPr>
        <p:spPr>
          <a:xfrm>
            <a:off x="467544" y="217616"/>
            <a:ext cx="8208000" cy="5470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fi-FI" dirty="0"/>
              <a:t>16. Parannusehdotuksia kotihoidolle:</a:t>
            </a:r>
          </a:p>
        </p:txBody>
      </p:sp>
    </p:spTree>
    <p:extLst>
      <p:ext uri="{BB962C8B-B14F-4D97-AF65-F5344CB8AC3E}">
        <p14:creationId xmlns:p14="http://schemas.microsoft.com/office/powerpoint/2010/main" val="288399372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C01AD2F4-F347-4F3B-8887-A44D308DC50D}"/>
              </a:ext>
            </a:extLst>
          </p:cNvPr>
          <p:cNvSpPr txBox="1">
            <a:spLocks/>
          </p:cNvSpPr>
          <p:nvPr/>
        </p:nvSpPr>
        <p:spPr>
          <a:xfrm>
            <a:off x="467544" y="217616"/>
            <a:ext cx="8208000" cy="5470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fi-FI" dirty="0"/>
              <a:t>16. Parannusehdotuksia kotihoidolle: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A9DAD46D-11E0-4C20-8B4F-96747B654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060078"/>
              </p:ext>
            </p:extLst>
          </p:nvPr>
        </p:nvGraphicFramePr>
        <p:xfrm>
          <a:off x="417285" y="1188118"/>
          <a:ext cx="4040473" cy="5253585"/>
        </p:xfrm>
        <a:graphic>
          <a:graphicData uri="http://schemas.openxmlformats.org/drawingml/2006/table">
            <a:tbl>
              <a:tblPr firstRow="1" firstCol="1" bandRow="1"/>
              <a:tblGrid>
                <a:gridCol w="4040473">
                  <a:extLst>
                    <a:ext uri="{9D8B030D-6E8A-4147-A177-3AD203B41FA5}">
                      <a16:colId xmlns:a16="http://schemas.microsoft.com/office/drawing/2014/main" val="2124930772"/>
                    </a:ext>
                  </a:extLst>
                </a:gridCol>
              </a:tblGrid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lääkejaon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195835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Tieto pitäisi kulkea paremmin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102219"/>
                  </a:ext>
                </a:extLst>
              </a:tr>
              <a:tr h="2623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 Avannehoidossa puutetta, joillekin hoitajille lisää opetusta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 Viikonloppuisin hoidon laatu huonompaa kuin arkisin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293584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Toivoisin, että hoitajilla olisi joka käynnillä enemmän aikaa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636153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Sama hoitaja useammin. Nyt erittäin usein uusi/eri hoitaja ja tilanne on viime kyselystä mennyt paljon huonompaan suuntaan.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868170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Nykyinen on riittävää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379437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parannetta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667603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OK.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710827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OK.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232359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Tiedottaminen lääkärille huonosta olosta. Pitäisi saada lisää lääkettä.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536583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Käyntiaika olisi mukava olla säännöllisempi.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1960420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Tiedottamisessa kehitettävää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93491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ole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805142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Saunapesuja voi koko pv odotus oman silmiin meni vettä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026440"/>
                  </a:ext>
                </a:extLst>
              </a:tr>
              <a:tr h="39742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Toivotaan, että kotihoitoa olisi esim. 4-5 jotta oppisivat tuntemaan asiakkaan paremmin, kannustaa liikkumaan ja antaa hygieniaohjeita ja hoitaa jääkaapin seurantaa tuotepäiväyksistä, ettei mene hukkaan. 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Aamuvirkuille aikaisemmat käynnit (muuten aamu-iltalääkeväli) jää liian pieneksi (alle 8h).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562118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parempaa ole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835200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ole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494951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Aikataulu olisi täsmällisempi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947865"/>
                  </a:ext>
                </a:extLst>
              </a:tr>
            </a:tbl>
          </a:graphicData>
        </a:graphic>
      </p:graphicFrame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FC7A2AA1-4E85-4124-86FC-49ABF0272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187514"/>
              </p:ext>
            </p:extLst>
          </p:nvPr>
        </p:nvGraphicFramePr>
        <p:xfrm>
          <a:off x="4562673" y="1237690"/>
          <a:ext cx="4164042" cy="5599890"/>
        </p:xfrm>
        <a:graphic>
          <a:graphicData uri="http://schemas.openxmlformats.org/drawingml/2006/table">
            <a:tbl>
              <a:tblPr firstRow="1" firstCol="1" bandRow="1"/>
              <a:tblGrid>
                <a:gridCol w="4164042">
                  <a:extLst>
                    <a:ext uri="{9D8B030D-6E8A-4147-A177-3AD203B41FA5}">
                      <a16:colId xmlns:a16="http://schemas.microsoft.com/office/drawing/2014/main" val="2992659506"/>
                    </a:ext>
                  </a:extLst>
                </a:gridCol>
              </a:tblGrid>
              <a:tr h="2551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Ruokailun seuranta, syö huonosti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444449"/>
                  </a:ext>
                </a:extLst>
              </a:tr>
              <a:tr h="45357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-Pesemiseen ja rasvaamiseen pitäisi kiinnittää huomiota, että tehdään hyvin.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-Kahvinkeittotaidoissa joillakin puutteita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Roskat pitäisi viedä pyytämättäkin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111372"/>
                  </a:ext>
                </a:extLst>
              </a:tr>
              <a:tr h="2551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ole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337431"/>
                  </a:ext>
                </a:extLst>
              </a:tr>
              <a:tr h="45357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Toivomme uutta hoitokartoitusta mahdollisimman pian. Tilanne mennyt huonompaan suuntaan.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Ei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733255"/>
                  </a:ext>
                </a:extLst>
              </a:tr>
              <a:tr h="2551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Sama hoitaja useammin, liian paljon eri ihmisiä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493456"/>
                  </a:ext>
                </a:extLst>
              </a:tr>
              <a:tr h="2551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Että turvaranneke tulisi aina pesun jälkeen laitettua käteen takaisin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665446"/>
                  </a:ext>
                </a:extLst>
              </a:tr>
              <a:tr h="2551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ole muutoksia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115126"/>
                  </a:ext>
                </a:extLst>
              </a:tr>
              <a:tr h="2551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Ei parannettavaa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950200"/>
                  </a:ext>
                </a:extLst>
              </a:tr>
              <a:tr h="2551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Aamulla soitto ennen Heikkua!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795791"/>
                  </a:ext>
                </a:extLst>
              </a:tr>
              <a:tr h="2551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 osaa sanoa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335168"/>
                  </a:ext>
                </a:extLst>
              </a:tr>
              <a:tr h="45357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Ulkoilu/lenkki seuraa, hoitajien vaihtuvuus harmittaa, kuukauden aikana 10-12 hoitajaa (esim.)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Yhteistyö, infot, omaiset mukaan 1x edes vuodessa!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573940"/>
                  </a:ext>
                </a:extLst>
              </a:tr>
              <a:tr h="45357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Omaisella on ruokaohjelma ja ohjeet mistä ruoat löytyy. Valmiiksi laputettuja viikon päivien mukaan. 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Ongelmana on jatkuvasti vaihtuvat ja kiireellisesti kotiavustajat.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781592"/>
                  </a:ext>
                </a:extLst>
              </a:tr>
              <a:tr h="45357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Käyntiajat tasaisemmiksi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Kenkien puhdistus rappusaliin (aamuisin huom.)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Lätäköt pois lattialta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0625823"/>
                  </a:ext>
                </a:extLst>
              </a:tr>
              <a:tr h="30238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Aamukäynti olisi hyvä jos tulisi aikaisemmin ja säännöllinen aikataulu 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(ymmärrän kyllä, että muita kiireellisempiä asiakkaita)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092832"/>
                  </a:ext>
                </a:extLst>
              </a:tr>
              <a:tr h="45357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Aamupostin hakuun mahdollisuuksien mukaan. 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Mamma kuulemma hakisi postin mieluusti itsekin. 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Ilmojen huonontuessa on kuitenkin järkevä, että kotihoito tuo postin aamulla.</a:t>
                      </a: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111703"/>
                  </a:ext>
                </a:extLst>
              </a:tr>
              <a:tr h="2551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Omahoitaja voisi kertoa olevansa asiakkaan omahoitaja.</a:t>
                      </a:r>
                      <a:endParaRPr lang="fi-FI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103417"/>
                  </a:ext>
                </a:extLst>
              </a:tr>
              <a:tr h="2551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i-FI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901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79326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3. Olen ollut säännöllisen kotihoidon asiakkaana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4" y="79200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4. Lomakkeen täytti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4" y="79200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4. Lomakkeen täytti</a:t>
            </a:r>
          </a:p>
        </p:txBody>
      </p:sp>
      <p:sp>
        <p:nvSpPr>
          <p:cNvPr id="6" name="RepTitle"/>
          <p:cNvSpPr>
            <a:spLocks noGrp="1"/>
          </p:cNvSpPr>
          <p:nvPr>
            <p:ph sz="quarter" idx="16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graphicFrame>
        <p:nvGraphicFramePr>
          <p:cNvPr id="7" name="Cont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716111"/>
              </p:ext>
            </p:extLst>
          </p:nvPr>
        </p:nvGraphicFramePr>
        <p:xfrm>
          <a:off x="467544" y="792000"/>
          <a:ext cx="8207375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sz="1000"/>
                        <a:t>ystävä</a:t>
                      </a:r>
                    </a:p>
                  </a:txBody>
                  <a:tcPr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1000"/>
                        <a:t>tulkki</a:t>
                      </a:r>
                    </a:p>
                  </a:txBody>
                  <a:tcPr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1000"/>
                        <a:t>avustaja</a:t>
                      </a:r>
                    </a:p>
                  </a:txBody>
                  <a:tcPr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1000"/>
                        <a:t>avustaja</a:t>
                      </a:r>
                    </a:p>
                  </a:txBody>
                  <a:tcPr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1000"/>
                        <a:t>ystävä</a:t>
                      </a:r>
                    </a:p>
                  </a:txBody>
                  <a:tcPr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1000"/>
                        <a:t>tytär ja pojantytär</a:t>
                      </a:r>
                    </a:p>
                  </a:txBody>
                  <a:tcPr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1000"/>
                        <a:t>yksityinen kotihoitaja</a:t>
                      </a:r>
                    </a:p>
                  </a:txBody>
                  <a:tcPr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i-FI" sz="1000" dirty="0"/>
                        <a:t>ystävä, omainen</a:t>
                      </a:r>
                    </a:p>
                  </a:txBody>
                  <a:tcPr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1000" dirty="0" err="1"/>
                        <a:t>omaishoitaja</a:t>
                      </a:r>
                      <a:endParaRPr sz="1000" dirty="0"/>
                    </a:p>
                  </a:txBody>
                  <a:tcPr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>
                    <a:solidFill>
                      <a:prstClr val="black">
                        <a:lumOff val="100000"/>
                        <a:lumOff val="10000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5. Tiedän kuka on omahoitajani?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4" y="79200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 fontScale="90000"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7. Minulla on hoito- ja palvelusuunnitelma, jonka mukaan kotihoitoani toteutetaan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4" y="79200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8. Työntekijät ovat ystävällisiä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4" y="79200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9. Työntekijät huomioivat mielipiteeni ja tarpeeni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Kotihoidon asiakastyytyväisyyskysely 2020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4" y="79200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29.10.2020 8:22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5.17"/>
  <p:tag name="AS_TITLE" val="Aspose.Slides for .NET 4.0"/>
  <p:tag name="AS_VERSION" val="17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1034</TotalTime>
  <Words>3051</Words>
  <Application>Microsoft Office PowerPoint</Application>
  <PresentationFormat>Näytössä katseltava diaesitys (4:3)</PresentationFormat>
  <Paragraphs>634</Paragraphs>
  <Slides>26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Adjacency</vt:lpstr>
      <vt:lpstr>1. Kotihoidon tiimi</vt:lpstr>
      <vt:lpstr>2. Vastaajan ikä</vt:lpstr>
      <vt:lpstr>3. Olen ollut säännöllisen kotihoidon asiakkaana</vt:lpstr>
      <vt:lpstr>4. Lomakkeen täytti</vt:lpstr>
      <vt:lpstr>4. Lomakkeen täytti</vt:lpstr>
      <vt:lpstr>5. Tiedän kuka on omahoitajani?</vt:lpstr>
      <vt:lpstr>7. Minulla on hoito- ja palvelusuunnitelma, jonka mukaan kotihoitoani toteutetaan</vt:lpstr>
      <vt:lpstr>8. Työntekijät ovat ystävällisiä</vt:lpstr>
      <vt:lpstr>9. Työntekijät huomioivat mielipiteeni ja tarpeeni</vt:lpstr>
      <vt:lpstr>10. Työntekijöiden ammattitaito on mielestäni hyvää</vt:lpstr>
      <vt:lpstr>11. Minua kannustetaan omatoimisuuteen</vt:lpstr>
      <vt:lpstr>12. Kotihoidon hoitajat hoitavat minua kiireettömästi</vt:lpstr>
      <vt:lpstr>13. Saamani palvelut edesauttavat kotona asumistani</vt:lpstr>
      <vt:lpstr>14. Voisin suositella kaupungin kotihoitoa myös muille</vt:lpstr>
      <vt:lpstr>15. Nämä asiat toimivat minusta erityisen hyvin: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16. Parannusehdotuksia kotihoidolle: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Linnakoski Anita</cp:lastModifiedBy>
  <cp:revision>396</cp:revision>
  <cp:lastPrinted>2020-10-29T07:30:28Z</cp:lastPrinted>
  <dcterms:created xsi:type="dcterms:W3CDTF">2013-05-14T13:56:12Z</dcterms:created>
  <dcterms:modified xsi:type="dcterms:W3CDTF">2020-11-02T07:03:27Z</dcterms:modified>
</cp:coreProperties>
</file>