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67" r:id="rId2"/>
    <p:sldId id="518" r:id="rId3"/>
    <p:sldId id="261" r:id="rId4"/>
    <p:sldId id="516" r:id="rId5"/>
    <p:sldId id="271" r:id="rId6"/>
    <p:sldId id="295" r:id="rId7"/>
    <p:sldId id="349" r:id="rId8"/>
    <p:sldId id="351" r:id="rId9"/>
    <p:sldId id="367" r:id="rId10"/>
    <p:sldId id="517" r:id="rId11"/>
    <p:sldId id="401" r:id="rId12"/>
    <p:sldId id="443" r:id="rId13"/>
    <p:sldId id="445" r:id="rId14"/>
    <p:sldId id="447" r:id="rId15"/>
  </p:sldIdLst>
  <p:sldSz cx="9144000" cy="6858000" type="screen4x3"/>
  <p:notesSz cx="6858000" cy="9144000"/>
  <p:custDataLst>
    <p:tags r:id="rId1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Päiväkoti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7D3-46BD-AD06-5CDF0282BB5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7D3-46BD-AD06-5CDF0282BB5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7D3-46BD-AD06-5CDF0282BB5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7D3-46BD-AD06-5CDF0282BB5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17D3-46BD-AD06-5CDF0282BB5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17D3-46BD-AD06-5CDF0282BB5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17D3-46BD-AD06-5CDF0282BB5B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17D3-46BD-AD06-5CDF0282BB5B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17D3-46BD-AD06-5CDF0282BB5B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17D3-46BD-AD06-5CDF0282BB5B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17D3-46BD-AD06-5CDF0282BB5B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17D3-46BD-AD06-5CDF0282BB5B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17D3-46BD-AD06-5CDF0282BB5B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17D3-46BD-AD06-5CDF0282BB5B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17D3-46BD-AD06-5CDF0282BB5B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17D3-46BD-AD06-5CDF0282BB5B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17D3-46BD-AD06-5CDF0282BB5B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17D3-46BD-AD06-5CDF0282BB5B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17D3-46BD-AD06-5CDF0282BB5B}"/>
              </c:ext>
            </c:extLst>
          </c:dPt>
          <c:dPt>
            <c:idx val="19"/>
            <c:invertIfNegative val="0"/>
            <c:bubble3D val="0"/>
            <c:spPr>
              <a:solidFill>
                <a:srgbClr val="DB7093"/>
              </a:solidFill>
            </c:spPr>
            <c:extLst>
              <c:ext xmlns:c16="http://schemas.microsoft.com/office/drawing/2014/chart" uri="{C3380CC4-5D6E-409C-BE32-E72D297353CC}">
                <c16:uniqueId val="{00000027-17D3-46BD-AD06-5CDF0282BB5B}"/>
              </c:ext>
            </c:extLst>
          </c:dPt>
          <c:dPt>
            <c:idx val="2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29-17D3-46BD-AD06-5CDF0282BB5B}"/>
              </c:ext>
            </c:extLst>
          </c:dPt>
          <c:dPt>
            <c:idx val="2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2B-17D3-46BD-AD06-5CDF0282BB5B}"/>
              </c:ext>
            </c:extLst>
          </c:dPt>
          <c:dPt>
            <c:idx val="2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2D-17D3-46BD-AD06-5CDF0282BB5B}"/>
              </c:ext>
            </c:extLst>
          </c:dPt>
          <c:dPt>
            <c:idx val="2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2F-17D3-46BD-AD06-5CDF0282BB5B}"/>
              </c:ext>
            </c:extLst>
          </c:dPt>
          <c:dPt>
            <c:idx val="2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31-17D3-46BD-AD06-5CDF0282BB5B}"/>
              </c:ext>
            </c:extLst>
          </c:dPt>
          <c:dPt>
            <c:idx val="2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33-17D3-46BD-AD06-5CDF0282BB5B}"/>
              </c:ext>
            </c:extLst>
          </c:dPt>
          <c:dPt>
            <c:idx val="26"/>
            <c:invertIfNegative val="0"/>
            <c:bubble3D val="0"/>
            <c:spPr>
              <a:solidFill>
                <a:srgbClr val="6EFFCF"/>
              </a:solidFill>
            </c:spPr>
            <c:extLst>
              <c:ext xmlns:c16="http://schemas.microsoft.com/office/drawing/2014/chart" uri="{C3380CC4-5D6E-409C-BE32-E72D297353CC}">
                <c16:uniqueId val="{00000035-17D3-46BD-AD06-5CDF0282BB5B}"/>
              </c:ext>
            </c:extLst>
          </c:dPt>
          <c:dPt>
            <c:idx val="2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37-17D3-46BD-AD06-5CDF0282BB5B}"/>
              </c:ext>
            </c:extLst>
          </c:dPt>
          <c:dPt>
            <c:idx val="2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39-17D3-46BD-AD06-5CDF0282BB5B}"/>
              </c:ext>
            </c:extLst>
          </c:dPt>
          <c:dPt>
            <c:idx val="2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3B-17D3-46BD-AD06-5CDF0282BB5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Sheet1!$A$2:$A$40</c:f>
              <c:strCache>
                <c:ptCount val="30"/>
                <c:pt idx="0">
                  <c:v>Anisten päiväkoti</c:v>
                </c:pt>
                <c:pt idx="1">
                  <c:v>Hajalan päiväkoti</c:v>
                </c:pt>
                <c:pt idx="2">
                  <c:v>Hähkänän päiväkoti</c:v>
                </c:pt>
                <c:pt idx="3">
                  <c:v>Inkereen päiväkoti</c:v>
                </c:pt>
                <c:pt idx="4">
                  <c:v>Isohärjänmäen päiväkoti</c:v>
                </c:pt>
                <c:pt idx="5">
                  <c:v>Kaivolan päiväkoti</c:v>
                </c:pt>
                <c:pt idx="6">
                  <c:v>Kalliorinteen päiväkoti</c:v>
                </c:pt>
                <c:pt idx="7">
                  <c:v>Kiikalan päiväkoti</c:v>
                </c:pt>
                <c:pt idx="8">
                  <c:v>Kuusjoen päiväkoti</c:v>
                </c:pt>
                <c:pt idx="9">
                  <c:v>Kärävuoren päiväkoti</c:v>
                </c:pt>
                <c:pt idx="10">
                  <c:v>Lampolan päiväkoti</c:v>
                </c:pt>
                <c:pt idx="11">
                  <c:v>Meri-Halikon päiväkoti</c:v>
                </c:pt>
                <c:pt idx="12">
                  <c:v>Metsärinteen päiväkoti</c:v>
                </c:pt>
                <c:pt idx="13">
                  <c:v>Muurlan päiväkoti</c:v>
                </c:pt>
                <c:pt idx="14">
                  <c:v>Märynummen päiväkoti</c:v>
                </c:pt>
                <c:pt idx="15">
                  <c:v>Ollikkalan päiväkoti</c:v>
                </c:pt>
                <c:pt idx="16">
                  <c:v>Palometsän päiväkoti</c:v>
                </c:pt>
                <c:pt idx="17">
                  <c:v>Puolukkapuiston päiväkoti</c:v>
                </c:pt>
                <c:pt idx="18">
                  <c:v>Päiväkoti Mesikämmen</c:v>
                </c:pt>
                <c:pt idx="19">
                  <c:v>Päiväkoti Sinilintu</c:v>
                </c:pt>
                <c:pt idx="20">
                  <c:v>Suomusjärven päiväkoti</c:v>
                </c:pt>
                <c:pt idx="21">
                  <c:v>Särkisalon päiväkoti</c:v>
                </c:pt>
                <c:pt idx="22">
                  <c:v>Toijan päiväkoti</c:v>
                </c:pt>
                <c:pt idx="23">
                  <c:v>Torikadun päiväkoti</c:v>
                </c:pt>
                <c:pt idx="24">
                  <c:v>Tupuri-Anjalan päiväkoti</c:v>
                </c:pt>
                <c:pt idx="25">
                  <c:v>Perniön avoin päiväkoti</c:v>
                </c:pt>
                <c:pt idx="26">
                  <c:v>Muurlan avoin päiväkoti</c:v>
                </c:pt>
                <c:pt idx="27">
                  <c:v>Lastentalo Pirita</c:v>
                </c:pt>
                <c:pt idx="28">
                  <c:v>Tupurin avoin päiväkoti</c:v>
                </c:pt>
                <c:pt idx="29">
                  <c:v>Halikon avoin päiväkoti</c:v>
                </c:pt>
              </c:strCache>
            </c:strRef>
          </c:cat>
          <c:val>
            <c:numRef>
              <c:f>Sheet1!$B$2:$B$40</c:f>
              <c:numCache>
                <c:formatCode>0</c:formatCode>
                <c:ptCount val="30"/>
                <c:pt idx="0">
                  <c:v>12</c:v>
                </c:pt>
                <c:pt idx="1">
                  <c:v>4</c:v>
                </c:pt>
                <c:pt idx="2">
                  <c:v>15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13</c:v>
                </c:pt>
                <c:pt idx="9">
                  <c:v>8</c:v>
                </c:pt>
                <c:pt idx="10">
                  <c:v>10</c:v>
                </c:pt>
                <c:pt idx="11">
                  <c:v>3</c:v>
                </c:pt>
                <c:pt idx="12">
                  <c:v>9</c:v>
                </c:pt>
                <c:pt idx="13">
                  <c:v>4</c:v>
                </c:pt>
                <c:pt idx="14">
                  <c:v>2</c:v>
                </c:pt>
                <c:pt idx="15">
                  <c:v>9</c:v>
                </c:pt>
                <c:pt idx="16">
                  <c:v>10</c:v>
                </c:pt>
                <c:pt idx="17">
                  <c:v>7</c:v>
                </c:pt>
                <c:pt idx="18">
                  <c:v>24</c:v>
                </c:pt>
                <c:pt idx="19">
                  <c:v>1</c:v>
                </c:pt>
                <c:pt idx="20">
                  <c:v>5</c:v>
                </c:pt>
                <c:pt idx="21">
                  <c:v>0</c:v>
                </c:pt>
                <c:pt idx="22">
                  <c:v>3</c:v>
                </c:pt>
                <c:pt idx="23">
                  <c:v>9</c:v>
                </c:pt>
                <c:pt idx="24">
                  <c:v>21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5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17D3-46BD-AD06-5CDF0282B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Määrä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DCCF-4779-A090-0A7955242FA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DCCF-4779-A090-0A7955242FA7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Yleisarvosana lapseni varhaiskasvatus-/ esiopetuspaikasta asteikolla 1-5, jossa 5 on erinomainen.</c:v>
                </c:pt>
                <c:pt idx="1">
                  <c:v>Yleisarvosana kunnassa tarjottavista varhaiskasvatuksen palveluista asteikolla 1-5, jossa 5 on erinomainen.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4.5489510489510492</c:v>
                </c:pt>
                <c:pt idx="1">
                  <c:v>4.1501831501831505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CF-4779-A090-0A7955242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Yleisarvosana lapseni varhaiskasvatus-/ esiopetuspaikasta asteikolla 1-5, jossa 5 on erinomainen.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345-460F-8DF2-DFBC966025D2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345-460F-8DF2-DFBC966025D2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345-460F-8DF2-DFBC966025D2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345-460F-8DF2-DFBC966025D2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7345-460F-8DF2-DFBC966025D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4.5454545454545456E-2</c:v>
                </c:pt>
                <c:pt idx="3">
                  <c:v>0.36013986013986016</c:v>
                </c:pt>
                <c:pt idx="4">
                  <c:v>0.59440559440559437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45-460F-8DF2-DFBC9660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Yleisarvosana kunnassa tarjottavista varhaiskasvatuksen palveluista asteikolla 1-5, jossa 5 on erinomainen.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E64-4A9F-8950-2B87C3A946A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E64-4A9F-8950-2B87C3A946A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E64-4A9F-8950-2B87C3A946A6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E64-4A9F-8950-2B87C3A946A6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FE64-4A9F-8950-2B87C3A946A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7.326007326007326E-3</c:v>
                </c:pt>
                <c:pt idx="1">
                  <c:v>1.4652014652014652E-2</c:v>
                </c:pt>
                <c:pt idx="2">
                  <c:v>0.15018315018315018</c:v>
                </c:pt>
                <c:pt idx="3">
                  <c:v>0.47619047619047616</c:v>
                </c:pt>
                <c:pt idx="4">
                  <c:v>0.35164835164835168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64-4A9F-8950-2B87C3A94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Päiväkoti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3D-17D3-46BD-AD06-5CDF0282BB5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3F-17D3-46BD-AD06-5CDF0282BB5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41-17D3-46BD-AD06-5CDF0282BB5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43-17D3-46BD-AD06-5CDF0282BB5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45-17D3-46BD-AD06-5CDF0282BB5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47-17D3-46BD-AD06-5CDF0282BB5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49-17D3-46BD-AD06-5CDF0282BB5B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4B-17D3-46BD-AD06-5CDF0282BB5B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4D-17D3-46BD-AD06-5CDF0282BB5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Sheet1!$A$2:$A$40</c:f>
              <c:strCache>
                <c:ptCount val="9"/>
                <c:pt idx="0">
                  <c:v>Päiväkoti Pihka</c:v>
                </c:pt>
                <c:pt idx="1">
                  <c:v>Touhula päiväkoti</c:v>
                </c:pt>
                <c:pt idx="2">
                  <c:v>Päiväkoti Satumaa Alhainen</c:v>
                </c:pt>
                <c:pt idx="3">
                  <c:v>Päiväkoti Satumaa Paltta</c:v>
                </c:pt>
                <c:pt idx="4">
                  <c:v>Montessoripäiväkoti Aurinkoleijona Halikko</c:v>
                </c:pt>
                <c:pt idx="5">
                  <c:v>Montessoripäiväkoti Aurinkoleijona Salo</c:v>
                </c:pt>
                <c:pt idx="6">
                  <c:v>Ryhmis Pihlaja</c:v>
                </c:pt>
                <c:pt idx="7">
                  <c:v>Ryhmis Taikaviitta</c:v>
                </c:pt>
                <c:pt idx="8">
                  <c:v>Ryhmis Hirvikallio</c:v>
                </c:pt>
              </c:strCache>
            </c:strRef>
          </c:cat>
          <c:val>
            <c:numRef>
              <c:f>Sheet1!$B$2:$B$40</c:f>
              <c:numCache>
                <c:formatCode>0</c:formatCode>
                <c:ptCount val="9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17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17D3-46BD-AD06-5CDF0282B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Määrä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2C97-4DB8-8572-9FFD77E4004A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2C97-4DB8-8572-9FFD77E4004A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2C97-4DB8-8572-9FFD77E4004A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Olen saanut riittävästi tietoa kuntamme varhaiskasvatuspalveluista.</c:v>
                </c:pt>
                <c:pt idx="1">
                  <c:v>Olen saanut riittävästi tietoa varhaiskasvatuksen keskeisimmistä kasvatuksen ja opetuksen tavoitteista. </c:v>
                </c:pt>
                <c:pt idx="2">
                  <c:v>Varhaiskasvatuksen nettisivut sisältävät riittävästi tietoa. 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4.1423611111111107</c:v>
                </c:pt>
                <c:pt idx="1">
                  <c:v>4.2326388888888893</c:v>
                </c:pt>
                <c:pt idx="2">
                  <c:v>3.7719298245614037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97-4DB8-8572-9FFD77E40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D53-4D30-96EA-6F9945A5A113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D53-4D30-96EA-6F9945A5A113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D53-4D30-96EA-6F9945A5A113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D53-4D30-96EA-6F9945A5A113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D53-4D30-96EA-6F9945A5A113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8D53-4D30-96EA-6F9945A5A113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8D53-4D30-96EA-6F9945A5A113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Lapseni viihtyy varhaiskasvatuksessa / esiopetuksessa.</c:v>
                </c:pt>
                <c:pt idx="1">
                  <c:v>Lapsellani on kavereita varhaiskasvatuksessa / esiopetuksessa. </c:v>
                </c:pt>
                <c:pt idx="2">
                  <c:v>Henkilökunta tietää ja ymmärtää lapseni tarpeet. </c:v>
                </c:pt>
                <c:pt idx="3">
                  <c:v>Vastaanotto varhaiskasvatuksessa/ esiopetuksessa aamuisin on hyvää.</c:v>
                </c:pt>
                <c:pt idx="4">
                  <c:v>Henkilökunta huomioi meidät hakutilanteessa. </c:v>
                </c:pt>
                <c:pt idx="5">
                  <c:v>Tiedämme varhaiskasvatuksen/ esiopetuksen lapsia koskevat säännöt.</c:v>
                </c:pt>
                <c:pt idx="6">
                  <c:v>Noudatamme hygieniaohjeita (käsien pesu hoitoon tullessa, omat lelut). 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4.71875</c:v>
                </c:pt>
                <c:pt idx="1">
                  <c:v>4.59375</c:v>
                </c:pt>
                <c:pt idx="2">
                  <c:v>4.5</c:v>
                </c:pt>
                <c:pt idx="3">
                  <c:v>4.5454545454545459</c:v>
                </c:pt>
                <c:pt idx="4">
                  <c:v>4.5034965034965033</c:v>
                </c:pt>
                <c:pt idx="5">
                  <c:v>4.3832752613240418</c:v>
                </c:pt>
                <c:pt idx="6">
                  <c:v>4.90625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53-4D30-96EA-6F9945A5A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Lapselleni on tehty varhaiskasvatussuunnitelma VASU.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ABD-4B6C-B3C5-E598C1C5895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ABD-4B6C-B3C5-E598C1C5895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kyllä</c:v>
                </c:pt>
                <c:pt idx="1">
                  <c:v>ei 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0.8666666666666667</c:v>
                </c:pt>
                <c:pt idx="1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D-4B6C-B3C5-E598C1C58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Esiopetusikäiselle lapselleni on tehty esiopetuksen oppimissuunnitelma.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7C1-46CB-A27A-1B115511623D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7C1-46CB-A27A-1B115511623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kyllä</c:v>
                </c:pt>
                <c:pt idx="1">
                  <c:v>ei 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0.72173913043478266</c:v>
                </c:pt>
                <c:pt idx="1">
                  <c:v>0.27826086956521739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C1-46CB-A27A-1B1155116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921F-4555-989D-D1FC5D27F314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921F-4555-989D-D1FC5D27F314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921F-4555-989D-D1FC5D27F314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921F-4555-989D-D1FC5D27F314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921F-4555-989D-D1FC5D27F314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921F-4555-989D-D1FC5D27F314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921F-4555-989D-D1FC5D27F314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921F-4555-989D-D1FC5D27F314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921F-4555-989D-D1FC5D27F314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9"/>
                <c:pt idx="0">
                  <c:v>Varhaiskasvatus edistää lapsen kasvua ja kehitystä.</c:v>
                </c:pt>
                <c:pt idx="1">
                  <c:v>Varhaiskasvatuksessa lapset oppivat arvioimaan itse omaa toimintaansa.</c:v>
                </c:pt>
                <c:pt idx="2">
                  <c:v>Lapset ovat mukana, kun varhaiskasvatustoiminnalle asetetaan tavoitteita.</c:v>
                </c:pt>
                <c:pt idx="3">
                  <c:v>Varhaiskasvatuksen pääasiallinen toimintamuoto on leikki.</c:v>
                </c:pt>
                <c:pt idx="4">
                  <c:v>Varhaiskasvatuspaikan sisätilat soveltuvat leikkiin.</c:v>
                </c:pt>
                <c:pt idx="5">
                  <c:v>Varhaiskasvatuspaikan ulkotilat soveltuvat leikkiin.</c:v>
                </c:pt>
                <c:pt idx="6">
                  <c:v>Varhaiskasvatuspaikka on turvallinen.</c:v>
                </c:pt>
                <c:pt idx="7">
                  <c:v>Henkilökunnan suhtautuminen lapsiin on positiivista ja hyväksyvää. </c:v>
                </c:pt>
                <c:pt idx="8">
                  <c:v>Luotamme lastamme hoitavaan henkilökuntaan.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9"/>
                <c:pt idx="0">
                  <c:v>4.5958188153310102</c:v>
                </c:pt>
                <c:pt idx="1">
                  <c:v>4.1789473684210527</c:v>
                </c:pt>
                <c:pt idx="2">
                  <c:v>3.9751773049645389</c:v>
                </c:pt>
                <c:pt idx="3">
                  <c:v>4.5473684210526315</c:v>
                </c:pt>
                <c:pt idx="4">
                  <c:v>4.5839160839160842</c:v>
                </c:pt>
                <c:pt idx="5">
                  <c:v>4.473867595818815</c:v>
                </c:pt>
                <c:pt idx="6">
                  <c:v>4.6062717770034842</c:v>
                </c:pt>
                <c:pt idx="7">
                  <c:v>4.7108013937282234</c:v>
                </c:pt>
                <c:pt idx="8">
                  <c:v>4.7167832167832167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21F-4555-989D-D1FC5D27F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921F-4555-989D-D1FC5D27F314}"/>
              </c:ext>
            </c:extLst>
          </c:dPt>
          <c:dPt>
            <c:idx val="1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921F-4555-989D-D1FC5D27F314}"/>
              </c:ext>
            </c:extLst>
          </c:dPt>
          <c:dPt>
            <c:idx val="2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921F-4555-989D-D1FC5D27F314}"/>
              </c:ext>
            </c:extLst>
          </c:dPt>
          <c:dPt>
            <c:idx val="3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921F-4555-989D-D1FC5D27F314}"/>
              </c:ext>
            </c:extLst>
          </c:dPt>
          <c:dPt>
            <c:idx val="4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921F-4555-989D-D1FC5D27F314}"/>
              </c:ext>
            </c:extLst>
          </c:dPt>
          <c:dPt>
            <c:idx val="5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921F-4555-989D-D1FC5D27F314}"/>
              </c:ext>
            </c:extLst>
          </c:dPt>
          <c:dPt>
            <c:idx val="6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921F-4555-989D-D1FC5D27F314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7"/>
                <c:pt idx="0">
                  <c:v>Henkilökunta tietää ja ymmärtää lapseni tarpeet.</c:v>
                </c:pt>
                <c:pt idx="1">
                  <c:v>Lapsen vakaumus, sekä kieli- ja kulttuuritausta huomioidaan varhaiskasvatuksen toteuttamisessa. </c:v>
                </c:pt>
                <c:pt idx="2">
                  <c:v>Varhaiskasvatus tukee kodin antamaa kasvatusta.</c:v>
                </c:pt>
                <c:pt idx="3">
                  <c:v>Lapsi saa tarvitsemaansa tukea (esim. kielenkehitykseen, omatoimisuustaitoihin, tarkkaavaisuuden säätelyyn tms.)</c:v>
                </c:pt>
                <c:pt idx="4">
                  <c:v>Lapsia ohjataan toimimaan ryhmän jäseninä ja ottamaan toiset huomioon (esim. ohjaamalla lapsia auttamaan toisiaan ja tekemään yhteistyötä ja odottamaan omaa vuoroaan.) </c:v>
                </c:pt>
                <c:pt idx="5">
                  <c:v>Lapsia kannustetaan ja ohjataan ilmaisemaan omia ajatuksiaan, ideoitaan ja ratkaisuehdotuksiaan. </c:v>
                </c:pt>
                <c:pt idx="6">
                  <c:v>Vanhempien kanssa sovitut (esim. vasuun kirjatut) kasvatusperiaatteet ja -tavoitteet näkyvät toiminnan suunnittelussa ja toteutuksessa. 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7"/>
                <c:pt idx="0">
                  <c:v>4.534965034965035</c:v>
                </c:pt>
                <c:pt idx="1">
                  <c:v>4.623239436619718</c:v>
                </c:pt>
                <c:pt idx="2">
                  <c:v>4.6202090592334493</c:v>
                </c:pt>
                <c:pt idx="3">
                  <c:v>4.526132404181185</c:v>
                </c:pt>
                <c:pt idx="4">
                  <c:v>4.6132404181184672</c:v>
                </c:pt>
                <c:pt idx="5">
                  <c:v>4.4825174825174825</c:v>
                </c:pt>
                <c:pt idx="6">
                  <c:v>4.408602150537634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21F-4555-989D-D1FC5D27F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641-4359-B8EF-BB7549F28D5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641-4359-B8EF-BB7549F28D5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641-4359-B8EF-BB7549F28D5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641-4359-B8EF-BB7549F28D5C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7641-4359-B8EF-BB7549F28D5C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Olen tyytyväinen lapselleni tarjottaviin aterioihin. </c:v>
                </c:pt>
                <c:pt idx="1">
                  <c:v>Olen tyytyväinen varhaiskasvatuspaikan siisteystasoon. </c:v>
                </c:pt>
                <c:pt idx="2">
                  <c:v>Olen tyytyväinen esiopetuskuljetusjärjestelyihin. </c:v>
                </c:pt>
                <c:pt idx="3">
                  <c:v>Laskutus sujuu kohdallamme hyvin. </c:v>
                </c:pt>
                <c:pt idx="4">
                  <c:v>Loma-aikojen järjestelyt toimivat. 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4.5627240143369177</c:v>
                </c:pt>
                <c:pt idx="1">
                  <c:v>4.7222222222222223</c:v>
                </c:pt>
                <c:pt idx="2">
                  <c:v>3.9478260869565216</c:v>
                </c:pt>
                <c:pt idx="3">
                  <c:v>4.5956678700361007</c:v>
                </c:pt>
                <c:pt idx="4">
                  <c:v>4.4036363636363633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41-4359-B8EF-BB7549F28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Keskiarvo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3942391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6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rn">
            <a:extLst>
              <a:ext uri="{FF2B5EF4-FFF2-40B4-BE49-F238E27FC236}">
                <a16:creationId xmlns:a16="http://schemas.microsoft.com/office/drawing/2014/main" id="{6E4F96BC-2717-41B6-B8FC-767837606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3" name="PCont"/>
          <p:cNvSpPr>
            <a:spLocks noGrp="1"/>
          </p:cNvSpPr>
          <p:nvPr>
            <p:ph sz="quarter" idx="17"/>
          </p:nvPr>
        </p:nvSpPr>
        <p:spPr>
          <a:xfrm>
            <a:off x="467544" y="4581128"/>
            <a:ext cx="8207375" cy="172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2" name="Cont6"/>
          <p:cNvSpPr>
            <a:spLocks noGrp="1"/>
          </p:cNvSpPr>
          <p:nvPr>
            <p:ph sz="quarter" idx="22"/>
          </p:nvPr>
        </p:nvSpPr>
        <p:spPr>
          <a:xfrm>
            <a:off x="5990400" y="2996953"/>
            <a:ext cx="2734767" cy="158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1" name="Cont5"/>
          <p:cNvSpPr>
            <a:spLocks noGrp="1"/>
          </p:cNvSpPr>
          <p:nvPr>
            <p:ph sz="quarter" idx="21"/>
          </p:nvPr>
        </p:nvSpPr>
        <p:spPr>
          <a:xfrm>
            <a:off x="3197293" y="2996953"/>
            <a:ext cx="2734767" cy="158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0" name="Cont4"/>
          <p:cNvSpPr>
            <a:spLocks noGrp="1"/>
          </p:cNvSpPr>
          <p:nvPr>
            <p:ph sz="quarter" idx="20"/>
          </p:nvPr>
        </p:nvSpPr>
        <p:spPr>
          <a:xfrm>
            <a:off x="403628" y="2996953"/>
            <a:ext cx="2734767" cy="158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9" name="Cont3"/>
          <p:cNvSpPr>
            <a:spLocks noGrp="1"/>
          </p:cNvSpPr>
          <p:nvPr>
            <p:ph sz="quarter" idx="19"/>
          </p:nvPr>
        </p:nvSpPr>
        <p:spPr>
          <a:xfrm>
            <a:off x="5990400" y="1414800"/>
            <a:ext cx="2734767" cy="1585427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8" name="Cont2"/>
          <p:cNvSpPr>
            <a:spLocks noGrp="1"/>
          </p:cNvSpPr>
          <p:nvPr>
            <p:ph sz="quarter" idx="18"/>
          </p:nvPr>
        </p:nvSpPr>
        <p:spPr>
          <a:xfrm>
            <a:off x="3196800" y="1414800"/>
            <a:ext cx="2734767" cy="158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7" name="Cont1"/>
          <p:cNvSpPr>
            <a:spLocks noGrp="1"/>
          </p:cNvSpPr>
          <p:nvPr>
            <p:ph sz="quarter" idx="16"/>
          </p:nvPr>
        </p:nvSpPr>
        <p:spPr>
          <a:xfrm>
            <a:off x="403200" y="1414800"/>
            <a:ext cx="2734767" cy="158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864000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5" name="Pre"/>
          <p:cNvSpPr>
            <a:spLocks noGrp="1"/>
          </p:cNvSpPr>
          <p:nvPr>
            <p:ph sz="quarter" idx="14" hasCustomPrompt="1"/>
          </p:nvPr>
        </p:nvSpPr>
        <p:spPr>
          <a:xfrm>
            <a:off x="467544" y="216000"/>
            <a:ext cx="8207375" cy="648000"/>
          </a:xfrm>
          <a:noFill/>
          <a:ln>
            <a:noFill/>
          </a:ln>
        </p:spPr>
        <p:txBody>
          <a:bodyPr anchor="ctr"/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4" name="RepTitle"/>
          <p:cNvSpPr>
            <a:spLocks noGrp="1"/>
          </p:cNvSpPr>
          <p:nvPr>
            <p:ph sz="quarter" idx="23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9936996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1"/>
          <a:stretch/>
        </p:blipFill>
        <p:spPr>
          <a:xfrm>
            <a:off x="-1" y="-97035"/>
            <a:ext cx="9153444" cy="4838138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0985" y="6308725"/>
            <a:ext cx="2399756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0928" tIns="35465" rIns="70928" bIns="35465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709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952" dirty="0">
                <a:solidFill>
                  <a:schemeClr val="tx1"/>
                </a:solidFill>
              </a:rPr>
              <a:t>Salo.fi | VisitSalo.fi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952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3429008"/>
            <a:ext cx="6192837" cy="1439863"/>
          </a:xfrm>
        </p:spPr>
        <p:txBody>
          <a:bodyPr/>
          <a:lstStyle>
            <a:lvl1pPr>
              <a:defRPr sz="272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941889"/>
            <a:ext cx="6192837" cy="935037"/>
          </a:xfrm>
        </p:spPr>
        <p:txBody>
          <a:bodyPr/>
          <a:lstStyle>
            <a:lvl1pPr marL="0" indent="0">
              <a:buFontTx/>
              <a:buNone/>
              <a:defRPr sz="1904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subtitle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/>
              <a:t>Etunimi Sukunimi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D0B7BD-83BF-45F4-ACB9-8557EE5BB2E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95" y="98857"/>
            <a:ext cx="1362910" cy="1539522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 userDrawn="1"/>
        </p:nvSpPr>
        <p:spPr bwMode="auto">
          <a:xfrm rot="16200000">
            <a:off x="8467746" y="3901032"/>
            <a:ext cx="1240642" cy="2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928" tIns="35465" rIns="70928" bIns="35465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1042873" rtl="0" eaLnBrk="1" latinLnBrk="0" hangingPunct="1"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sz="68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Kuva © Sami</a:t>
            </a:r>
            <a:r>
              <a:rPr lang="fi-FI" sz="952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68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Kilpiö</a:t>
            </a:r>
          </a:p>
        </p:txBody>
      </p:sp>
    </p:spTree>
    <p:extLst>
      <p:ext uri="{BB962C8B-B14F-4D97-AF65-F5344CB8AC3E}">
        <p14:creationId xmlns:p14="http://schemas.microsoft.com/office/powerpoint/2010/main" val="9817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Withou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3" name="Cont1"/>
          <p:cNvSpPr>
            <a:spLocks noGrp="1"/>
          </p:cNvSpPr>
          <p:nvPr>
            <p:ph sz="quarter" idx="10"/>
          </p:nvPr>
        </p:nvSpPr>
        <p:spPr>
          <a:xfrm>
            <a:off x="395536" y="332358"/>
            <a:ext cx="8352606" cy="597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6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22420463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0276FED8-8997-4F58-8AFF-1C828E6317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Cont1">
            <a:extLst>
              <a:ext uri="{FF2B5EF4-FFF2-40B4-BE49-F238E27FC236}">
                <a16:creationId xmlns:a16="http://schemas.microsoft.com/office/drawing/2014/main" id="{0FD23242-2B85-4AFF-87A6-1DD172122E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544" y="792000"/>
            <a:ext cx="8207375" cy="550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217616"/>
            <a:ext cx="82080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7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66323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rn">
            <a:extLst>
              <a:ext uri="{FF2B5EF4-FFF2-40B4-BE49-F238E27FC236}">
                <a16:creationId xmlns:a16="http://schemas.microsoft.com/office/drawing/2014/main" id="{47720E19-23A6-4503-9FE5-09B05574B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467544" y="1454400"/>
            <a:ext cx="8207375" cy="484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864000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22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 hasCustomPrompt="1"/>
          </p:nvPr>
        </p:nvSpPr>
        <p:spPr>
          <a:xfrm>
            <a:off x="467544" y="216000"/>
            <a:ext cx="8207375" cy="648072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22112040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rn">
            <a:extLst>
              <a:ext uri="{FF2B5EF4-FFF2-40B4-BE49-F238E27FC236}">
                <a16:creationId xmlns:a16="http://schemas.microsoft.com/office/drawing/2014/main" id="{A68DF7E0-973E-421D-B439-7A4D49EA27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5"/>
          </p:nvPr>
        </p:nvSpPr>
        <p:spPr>
          <a:xfrm>
            <a:off x="467544" y="4212000"/>
            <a:ext cx="8207375" cy="20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9" name="Cont1"/>
          <p:cNvSpPr>
            <a:spLocks noGrp="1"/>
          </p:cNvSpPr>
          <p:nvPr>
            <p:ph sz="quarter" idx="14"/>
          </p:nvPr>
        </p:nvSpPr>
        <p:spPr>
          <a:xfrm>
            <a:off x="467544" y="792000"/>
            <a:ext cx="8207375" cy="3420000"/>
          </a:xfrm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217616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8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10203465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35860C19-CEF4-4406-B1AE-B1ED5B0E5A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4"/>
          </p:nvPr>
        </p:nvSpPr>
        <p:spPr>
          <a:xfrm>
            <a:off x="467544" y="4500000"/>
            <a:ext cx="8207375" cy="1800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467544" y="1454400"/>
            <a:ext cx="8207375" cy="3024000"/>
          </a:xfrm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864000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3" name="Pre"/>
          <p:cNvSpPr>
            <a:spLocks noGrp="1"/>
          </p:cNvSpPr>
          <p:nvPr>
            <p:ph sz="quarter" idx="16" hasCustomPrompt="1"/>
          </p:nvPr>
        </p:nvSpPr>
        <p:spPr>
          <a:xfrm>
            <a:off x="469081" y="216000"/>
            <a:ext cx="8207375" cy="648072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1" name="RepTitle"/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14421367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rn">
            <a:extLst>
              <a:ext uri="{FF2B5EF4-FFF2-40B4-BE49-F238E27FC236}">
                <a16:creationId xmlns:a16="http://schemas.microsoft.com/office/drawing/2014/main" id="{61F87840-3084-470E-A2FC-C42902C40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0" name="Cont6"/>
          <p:cNvSpPr>
            <a:spLocks noGrp="1"/>
          </p:cNvSpPr>
          <p:nvPr>
            <p:ph sz="quarter" idx="22"/>
          </p:nvPr>
        </p:nvSpPr>
        <p:spPr>
          <a:xfrm>
            <a:off x="5990400" y="35640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9" name="Cont5"/>
          <p:cNvSpPr>
            <a:spLocks noGrp="1"/>
          </p:cNvSpPr>
          <p:nvPr>
            <p:ph sz="quarter" idx="21"/>
          </p:nvPr>
        </p:nvSpPr>
        <p:spPr>
          <a:xfrm>
            <a:off x="3197014" y="35640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8" name="Cont4"/>
          <p:cNvSpPr>
            <a:spLocks noGrp="1"/>
          </p:cNvSpPr>
          <p:nvPr>
            <p:ph sz="quarter" idx="20"/>
          </p:nvPr>
        </p:nvSpPr>
        <p:spPr>
          <a:xfrm>
            <a:off x="403628" y="35640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7" name="Cont3"/>
          <p:cNvSpPr>
            <a:spLocks noGrp="1"/>
          </p:cNvSpPr>
          <p:nvPr>
            <p:ph sz="quarter" idx="19"/>
          </p:nvPr>
        </p:nvSpPr>
        <p:spPr>
          <a:xfrm>
            <a:off x="5990400" y="7884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6" name="Cont2"/>
          <p:cNvSpPr>
            <a:spLocks noGrp="1"/>
          </p:cNvSpPr>
          <p:nvPr>
            <p:ph sz="quarter" idx="18"/>
          </p:nvPr>
        </p:nvSpPr>
        <p:spPr>
          <a:xfrm>
            <a:off x="3196800" y="7884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5" name="Cont1"/>
          <p:cNvSpPr>
            <a:spLocks noGrp="1"/>
          </p:cNvSpPr>
          <p:nvPr>
            <p:ph sz="quarter" idx="16"/>
          </p:nvPr>
        </p:nvSpPr>
        <p:spPr>
          <a:xfrm>
            <a:off x="404345" y="788400"/>
            <a:ext cx="2734767" cy="2736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217616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2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37359087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Con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rn">
            <a:extLst>
              <a:ext uri="{FF2B5EF4-FFF2-40B4-BE49-F238E27FC236}">
                <a16:creationId xmlns:a16="http://schemas.microsoft.com/office/drawing/2014/main" id="{D3B3B8EA-406B-41AC-8191-6635FD4114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1" name="Cont6"/>
          <p:cNvSpPr>
            <a:spLocks noGrp="1"/>
          </p:cNvSpPr>
          <p:nvPr>
            <p:ph sz="quarter" idx="22"/>
          </p:nvPr>
        </p:nvSpPr>
        <p:spPr>
          <a:xfrm>
            <a:off x="5990400" y="38880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0" name="Cont5"/>
          <p:cNvSpPr>
            <a:spLocks noGrp="1"/>
          </p:cNvSpPr>
          <p:nvPr>
            <p:ph sz="quarter" idx="21"/>
          </p:nvPr>
        </p:nvSpPr>
        <p:spPr>
          <a:xfrm>
            <a:off x="3196800" y="38880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9" name="Cont4"/>
          <p:cNvSpPr>
            <a:spLocks noGrp="1"/>
          </p:cNvSpPr>
          <p:nvPr>
            <p:ph sz="quarter" idx="20"/>
          </p:nvPr>
        </p:nvSpPr>
        <p:spPr>
          <a:xfrm>
            <a:off x="403200" y="38880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8" name="Cont3"/>
          <p:cNvSpPr>
            <a:spLocks noGrp="1"/>
          </p:cNvSpPr>
          <p:nvPr>
            <p:ph sz="quarter" idx="19"/>
          </p:nvPr>
        </p:nvSpPr>
        <p:spPr>
          <a:xfrm>
            <a:off x="5990400" y="14544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7" name="Cont2"/>
          <p:cNvSpPr>
            <a:spLocks noGrp="1"/>
          </p:cNvSpPr>
          <p:nvPr>
            <p:ph sz="quarter" idx="18"/>
          </p:nvPr>
        </p:nvSpPr>
        <p:spPr>
          <a:xfrm>
            <a:off x="3196800" y="14544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6" name="Cont1"/>
          <p:cNvSpPr>
            <a:spLocks noGrp="1"/>
          </p:cNvSpPr>
          <p:nvPr>
            <p:ph sz="quarter" idx="16"/>
          </p:nvPr>
        </p:nvSpPr>
        <p:spPr>
          <a:xfrm>
            <a:off x="403200" y="1454400"/>
            <a:ext cx="2734767" cy="241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864000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5" name="Pre"/>
          <p:cNvSpPr>
            <a:spLocks noGrp="1"/>
          </p:cNvSpPr>
          <p:nvPr>
            <p:ph sz="quarter" idx="14" hasCustomPrompt="1"/>
          </p:nvPr>
        </p:nvSpPr>
        <p:spPr>
          <a:xfrm>
            <a:off x="467544" y="216000"/>
            <a:ext cx="8207375" cy="648000"/>
          </a:xfrm>
          <a:noFill/>
          <a:ln>
            <a:noFill/>
          </a:ln>
        </p:spPr>
        <p:txBody>
          <a:bodyPr anchor="ctr"/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3" name="RepTitle"/>
          <p:cNvSpPr>
            <a:spLocks noGrp="1"/>
          </p:cNvSpPr>
          <p:nvPr>
            <p:ph sz="quarter" idx="23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17912739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6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rn">
            <a:extLst>
              <a:ext uri="{FF2B5EF4-FFF2-40B4-BE49-F238E27FC236}">
                <a16:creationId xmlns:a16="http://schemas.microsoft.com/office/drawing/2014/main" id="{7420379E-EFA3-4229-85F1-138CD671E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3140869"/>
            <a:ext cx="8640000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22" name="PCont"/>
          <p:cNvSpPr>
            <a:spLocks noGrp="1"/>
          </p:cNvSpPr>
          <p:nvPr>
            <p:ph sz="quarter" idx="17"/>
          </p:nvPr>
        </p:nvSpPr>
        <p:spPr>
          <a:xfrm>
            <a:off x="467544" y="4509120"/>
            <a:ext cx="8207375" cy="1800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1" name="Cont6"/>
          <p:cNvSpPr>
            <a:spLocks noGrp="1"/>
          </p:cNvSpPr>
          <p:nvPr>
            <p:ph sz="quarter" idx="22"/>
          </p:nvPr>
        </p:nvSpPr>
        <p:spPr>
          <a:xfrm>
            <a:off x="5990400" y="2667600"/>
            <a:ext cx="2734767" cy="187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0" name="Cont5"/>
          <p:cNvSpPr>
            <a:spLocks noGrp="1"/>
          </p:cNvSpPr>
          <p:nvPr>
            <p:ph sz="quarter" idx="21"/>
          </p:nvPr>
        </p:nvSpPr>
        <p:spPr>
          <a:xfrm>
            <a:off x="3197293" y="2667600"/>
            <a:ext cx="2734767" cy="187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9" name="Cont4"/>
          <p:cNvSpPr>
            <a:spLocks noGrp="1"/>
          </p:cNvSpPr>
          <p:nvPr>
            <p:ph sz="quarter" idx="20"/>
          </p:nvPr>
        </p:nvSpPr>
        <p:spPr>
          <a:xfrm>
            <a:off x="403628" y="2667600"/>
            <a:ext cx="2734767" cy="187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8" name="Cont3"/>
          <p:cNvSpPr>
            <a:spLocks noGrp="1"/>
          </p:cNvSpPr>
          <p:nvPr>
            <p:ph sz="quarter" idx="19"/>
          </p:nvPr>
        </p:nvSpPr>
        <p:spPr>
          <a:xfrm>
            <a:off x="5990400" y="781200"/>
            <a:ext cx="2734767" cy="187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7" name="Cont2"/>
          <p:cNvSpPr>
            <a:spLocks noGrp="1"/>
          </p:cNvSpPr>
          <p:nvPr>
            <p:ph sz="quarter" idx="18"/>
          </p:nvPr>
        </p:nvSpPr>
        <p:spPr>
          <a:xfrm>
            <a:off x="3196800" y="781200"/>
            <a:ext cx="2734767" cy="1872414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15" name="Cont1"/>
          <p:cNvSpPr>
            <a:spLocks noGrp="1"/>
          </p:cNvSpPr>
          <p:nvPr>
            <p:ph sz="quarter" idx="16"/>
          </p:nvPr>
        </p:nvSpPr>
        <p:spPr>
          <a:xfrm>
            <a:off x="404345" y="780887"/>
            <a:ext cx="2734767" cy="187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67544" y="217616"/>
            <a:ext cx="8208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3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9144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551479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94261" y="4141283"/>
            <a:ext cx="267416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712145" y="158500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86" r:id="rId5"/>
    <p:sldLayoutId id="2147483668" r:id="rId6"/>
    <p:sldLayoutId id="2147483691" r:id="rId7"/>
    <p:sldLayoutId id="2147483692" r:id="rId8"/>
    <p:sldLayoutId id="2147483689" r:id="rId9"/>
    <p:sldLayoutId id="2147483687" r:id="rId10"/>
    <p:sldLayoutId id="2147483693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4215" y="4725143"/>
            <a:ext cx="7707808" cy="809765"/>
          </a:xfrm>
        </p:spPr>
        <p:txBody>
          <a:bodyPr/>
          <a:lstStyle/>
          <a:p>
            <a:pPr algn="ctr"/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Varhaiskasvatuksen asiakastyytyväisyyskysely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62607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55576" y="230400"/>
            <a:ext cx="7919968" cy="750328"/>
          </a:xfrm>
        </p:spPr>
        <p:txBody>
          <a:bodyPr>
            <a:normAutofit fontScale="90000"/>
          </a:bodyPr>
          <a:lstStyle>
            <a:lvl1pPr>
              <a:defRPr lang="el-GR" sz="22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9.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mielestäsi</a:t>
            </a:r>
            <a:r>
              <a:rPr lang="en-US" dirty="0"/>
              <a:t> </a:t>
            </a:r>
            <a:r>
              <a:rPr lang="en-US" dirty="0" err="1"/>
              <a:t>olemme</a:t>
            </a:r>
            <a:r>
              <a:rPr lang="en-US" dirty="0"/>
              <a:t> </a:t>
            </a:r>
            <a:r>
              <a:rPr lang="en-US" dirty="0" err="1"/>
              <a:t>Salossa</a:t>
            </a:r>
            <a:r>
              <a:rPr lang="en-US" dirty="0"/>
              <a:t> </a:t>
            </a:r>
            <a:r>
              <a:rPr lang="en-US" dirty="0" err="1"/>
              <a:t>onnistuneet</a:t>
            </a:r>
            <a:r>
              <a:rPr lang="en-US" dirty="0"/>
              <a:t> </a:t>
            </a:r>
            <a:r>
              <a:rPr lang="en-US" dirty="0" err="1"/>
              <a:t>toteuttamaan</a:t>
            </a:r>
            <a:r>
              <a:rPr lang="en-US" dirty="0"/>
              <a:t> lain </a:t>
            </a:r>
            <a:r>
              <a:rPr lang="en-US" dirty="0" err="1"/>
              <a:t>henkeä</a:t>
            </a:r>
            <a:r>
              <a:rPr lang="en-US" dirty="0"/>
              <a:t>, kun </a:t>
            </a:r>
            <a:r>
              <a:rPr lang="en-US" dirty="0" err="1"/>
              <a:t>mietit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lapsesi</a:t>
            </a:r>
            <a:r>
              <a:rPr lang="en-US" dirty="0"/>
              <a:t> </a:t>
            </a:r>
            <a:r>
              <a:rPr lang="en-US" dirty="0" err="1"/>
              <a:t>varhaiskasvatusta</a:t>
            </a:r>
            <a:r>
              <a:rPr lang="en-US" dirty="0"/>
              <a:t>?    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väittämiä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1-5, </a:t>
            </a:r>
            <a:r>
              <a:rPr lang="en-US" dirty="0" err="1"/>
              <a:t>jossa</a:t>
            </a:r>
            <a:r>
              <a:rPr lang="en-US" dirty="0"/>
              <a:t> 1=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ja 5=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samaa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</a:p>
        </p:txBody>
      </p:sp>
      <p:sp>
        <p:nvSpPr>
          <p:cNvPr id="6" name="RepTitle"/>
          <p:cNvSpPr>
            <a:spLocks noGrp="1"/>
          </p:cNvSpPr>
          <p:nvPr>
            <p:ph sz="quarter" idx="16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3607490121"/>
              </p:ext>
            </p:extLst>
          </p:nvPr>
        </p:nvGraphicFramePr>
        <p:xfrm>
          <a:off x="467544" y="1454400"/>
          <a:ext cx="8207375" cy="4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40486592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10. </a:t>
            </a:r>
            <a:r>
              <a:rPr lang="en-US" dirty="0" err="1"/>
              <a:t>Tukipalvelut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575203198"/>
              </p:ext>
            </p:extLst>
          </p:nvPr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11. </a:t>
            </a:r>
            <a:r>
              <a:rPr lang="en-US" dirty="0" err="1"/>
              <a:t>Yleisarvosana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744597575"/>
              </p:ext>
            </p:extLst>
          </p:nvPr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11a. </a:t>
            </a:r>
            <a:r>
              <a:rPr lang="en-US" dirty="0" err="1"/>
              <a:t>Yleisarvosana</a:t>
            </a:r>
            <a:r>
              <a:rPr lang="en-US" dirty="0"/>
              <a:t> </a:t>
            </a:r>
            <a:r>
              <a:rPr lang="en-US" dirty="0" err="1"/>
              <a:t>lapseni</a:t>
            </a:r>
            <a:r>
              <a:rPr lang="en-US" dirty="0"/>
              <a:t> </a:t>
            </a:r>
            <a:r>
              <a:rPr lang="en-US" dirty="0" err="1"/>
              <a:t>varhaiskasvatus</a:t>
            </a:r>
            <a:r>
              <a:rPr lang="en-US" dirty="0"/>
              <a:t>-/ </a:t>
            </a:r>
            <a:r>
              <a:rPr lang="en-US" dirty="0" err="1"/>
              <a:t>esiopetuspaikasta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1-5, </a:t>
            </a:r>
            <a:r>
              <a:rPr lang="en-US" dirty="0" err="1"/>
              <a:t>jossa</a:t>
            </a:r>
            <a:r>
              <a:rPr lang="en-US" dirty="0"/>
              <a:t> 5 on </a:t>
            </a:r>
            <a:r>
              <a:rPr lang="en-US" dirty="0" err="1"/>
              <a:t>erinomainen</a:t>
            </a:r>
            <a:r>
              <a:rPr lang="en-US" dirty="0"/>
              <a:t>.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11b. </a:t>
            </a:r>
            <a:r>
              <a:rPr lang="en-US" dirty="0" err="1"/>
              <a:t>Yleisarvosana</a:t>
            </a:r>
            <a:r>
              <a:rPr lang="en-US" dirty="0"/>
              <a:t> </a:t>
            </a:r>
            <a:r>
              <a:rPr lang="en-US" dirty="0" err="1"/>
              <a:t>kunnassa</a:t>
            </a:r>
            <a:r>
              <a:rPr lang="en-US" dirty="0"/>
              <a:t> </a:t>
            </a:r>
            <a:r>
              <a:rPr lang="en-US" dirty="0" err="1"/>
              <a:t>tarjottavista</a:t>
            </a:r>
            <a:r>
              <a:rPr lang="en-US" dirty="0"/>
              <a:t> </a:t>
            </a:r>
            <a:r>
              <a:rPr lang="en-US" dirty="0" err="1"/>
              <a:t>varhaiskasvatuksen</a:t>
            </a:r>
            <a:r>
              <a:rPr lang="en-US" dirty="0"/>
              <a:t> </a:t>
            </a:r>
            <a:r>
              <a:rPr lang="en-US" dirty="0" err="1"/>
              <a:t>palveluista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1-5, </a:t>
            </a:r>
            <a:r>
              <a:rPr lang="en-US" dirty="0" err="1"/>
              <a:t>jossa</a:t>
            </a:r>
            <a:r>
              <a:rPr lang="en-US" dirty="0"/>
              <a:t> 5 on </a:t>
            </a:r>
            <a:r>
              <a:rPr lang="en-US" dirty="0" err="1"/>
              <a:t>erinomainen</a:t>
            </a:r>
            <a:r>
              <a:rPr lang="en-US" dirty="0"/>
              <a:t>.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Toimitettiin sähköisenä linkkinä 26.10.2020 kaikkiin kunnallisiin ja yksityisiin yksiköihin sekä perhepäivähoitoon. Vastausaikaa oli 2 viikkoa ja kysely suljettiin 8.11.2020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Vastauksia saatiin 288 kpl. Vastaajista suurin osa, 217 oli äitejä, isiä oli vastaajina 27 ja 44 huoltajaa täyttivät kyselyn yhdessä.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71% vastanneista oli kunnallisten päiväkotien asiakkaita ja 0,7% kunnallisen perhepäivähoidon asiakkaita, avoimen toiminnan asiakkailta vastauksia tuli 3,5 %. Yksityisen päiväkodin osuus vastanneista oli 16,7 % ja yksityisen perhepäivähoidon ja ryhmäperhepäivähoidon osuus oli kummankin 3,5%.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Huoltajat arvioivat varhaiskasvatusta ja siihen liittyviä tukipalveluja asteikolla 1-5, jossa viisi on erinomainen. Tavoitetasoksi on varhaiskasvatuksessa asetettu 4. </a:t>
            </a: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Varhaiskasvatuksen asiakastyytyväisyyskysely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7898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 err="1"/>
              <a:t>Kunnalliset</a:t>
            </a:r>
            <a:r>
              <a:rPr lang="en-US" dirty="0"/>
              <a:t> </a:t>
            </a:r>
            <a:r>
              <a:rPr lang="en-US" dirty="0" err="1"/>
              <a:t>päiväkodit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345855050"/>
              </p:ext>
            </p:extLst>
          </p:nvPr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 err="1"/>
              <a:t>Yksityinen</a:t>
            </a:r>
            <a:r>
              <a:rPr lang="en-US" dirty="0"/>
              <a:t> </a:t>
            </a:r>
            <a:r>
              <a:rPr lang="en-US" dirty="0" err="1"/>
              <a:t>varhaiskasvatus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459078890"/>
              </p:ext>
            </p:extLst>
          </p:nvPr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  <p:extLst>
      <p:ext uri="{BB962C8B-B14F-4D97-AF65-F5344CB8AC3E}">
        <p14:creationId xmlns:p14="http://schemas.microsoft.com/office/powerpoint/2010/main" val="383145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5. </a:t>
            </a:r>
            <a:r>
              <a:rPr lang="en-US" dirty="0" err="1"/>
              <a:t>Tiedonsaanti</a:t>
            </a:r>
            <a:r>
              <a:rPr lang="en-US" dirty="0"/>
              <a:t> 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6. </a:t>
            </a:r>
            <a:r>
              <a:rPr lang="en-US" dirty="0" err="1"/>
              <a:t>Toiminta</a:t>
            </a:r>
            <a:endParaRPr lang="en-US" dirty="0"/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7. </a:t>
            </a:r>
            <a:r>
              <a:rPr lang="en-US" dirty="0" err="1"/>
              <a:t>Lapselleni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varhaiskasvatussuunnitelma</a:t>
            </a:r>
            <a:r>
              <a:rPr lang="en-US" dirty="0"/>
              <a:t> VASU.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8. </a:t>
            </a:r>
            <a:r>
              <a:rPr lang="en-US" dirty="0" err="1"/>
              <a:t>Esiopetusikäiselle</a:t>
            </a:r>
            <a:r>
              <a:rPr lang="en-US" dirty="0"/>
              <a:t> </a:t>
            </a:r>
            <a:r>
              <a:rPr lang="en-US" dirty="0" err="1"/>
              <a:t>lapselleni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esiopetuksen</a:t>
            </a:r>
            <a:r>
              <a:rPr lang="en-US" dirty="0"/>
              <a:t> </a:t>
            </a:r>
            <a:r>
              <a:rPr lang="en-US" dirty="0" err="1"/>
              <a:t>oppimissuunnitelma</a:t>
            </a:r>
            <a:r>
              <a:rPr lang="en-US" dirty="0"/>
              <a:t>.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467544" y="792000"/>
          <a:ext cx="8207375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55576" y="230400"/>
            <a:ext cx="7919968" cy="750328"/>
          </a:xfrm>
        </p:spPr>
        <p:txBody>
          <a:bodyPr>
            <a:normAutofit fontScale="90000"/>
          </a:bodyPr>
          <a:lstStyle>
            <a:lvl1pPr>
              <a:defRPr lang="el-GR" sz="22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9.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mielestäsi</a:t>
            </a:r>
            <a:r>
              <a:rPr lang="en-US" dirty="0"/>
              <a:t> </a:t>
            </a:r>
            <a:r>
              <a:rPr lang="en-US" dirty="0" err="1"/>
              <a:t>olemme</a:t>
            </a:r>
            <a:r>
              <a:rPr lang="en-US" dirty="0"/>
              <a:t> </a:t>
            </a:r>
            <a:r>
              <a:rPr lang="en-US" dirty="0" err="1"/>
              <a:t>Salossa</a:t>
            </a:r>
            <a:r>
              <a:rPr lang="en-US" dirty="0"/>
              <a:t> </a:t>
            </a:r>
            <a:r>
              <a:rPr lang="en-US" dirty="0" err="1"/>
              <a:t>onnistuneet</a:t>
            </a:r>
            <a:r>
              <a:rPr lang="en-US" dirty="0"/>
              <a:t> </a:t>
            </a:r>
            <a:r>
              <a:rPr lang="en-US" dirty="0" err="1"/>
              <a:t>toteuttamaan</a:t>
            </a:r>
            <a:r>
              <a:rPr lang="en-US" dirty="0"/>
              <a:t> lain </a:t>
            </a:r>
            <a:r>
              <a:rPr lang="en-US" dirty="0" err="1"/>
              <a:t>henkeä</a:t>
            </a:r>
            <a:r>
              <a:rPr lang="en-US" dirty="0"/>
              <a:t>, kun </a:t>
            </a:r>
            <a:r>
              <a:rPr lang="en-US" dirty="0" err="1"/>
              <a:t>mietit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lapsesi</a:t>
            </a:r>
            <a:r>
              <a:rPr lang="en-US" dirty="0"/>
              <a:t> </a:t>
            </a:r>
            <a:r>
              <a:rPr lang="en-US" dirty="0" err="1"/>
              <a:t>varhaiskasvatusta</a:t>
            </a:r>
            <a:r>
              <a:rPr lang="en-US" dirty="0"/>
              <a:t>?    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väittämiä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1-5, </a:t>
            </a:r>
            <a:r>
              <a:rPr lang="en-US" dirty="0" err="1"/>
              <a:t>jossa</a:t>
            </a:r>
            <a:r>
              <a:rPr lang="en-US" dirty="0"/>
              <a:t> 1=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ja 5=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samaa</a:t>
            </a:r>
            <a:r>
              <a:rPr lang="en-US" dirty="0"/>
              <a:t> </a:t>
            </a:r>
            <a:r>
              <a:rPr lang="en-US" dirty="0" err="1"/>
              <a:t>mieltä</a:t>
            </a:r>
            <a:r>
              <a:rPr lang="en-US" dirty="0"/>
              <a:t> </a:t>
            </a:r>
          </a:p>
        </p:txBody>
      </p:sp>
      <p:sp>
        <p:nvSpPr>
          <p:cNvPr id="6" name="RepTitle"/>
          <p:cNvSpPr>
            <a:spLocks noGrp="1"/>
          </p:cNvSpPr>
          <p:nvPr>
            <p:ph sz="quarter" idx="16" hasCustomPrompt="1"/>
          </p:nvPr>
        </p:nvSpPr>
        <p:spPr/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Asiakastyytyväisyys lokakuu 2020</a:t>
            </a:r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1376036087"/>
              </p:ext>
            </p:extLst>
          </p:nvPr>
        </p:nvGraphicFramePr>
        <p:xfrm>
          <a:off x="467544" y="1454400"/>
          <a:ext cx="8207375" cy="4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/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17.11.2020 10:06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5.17"/>
  <p:tag name="AS_TITLE" val="Aspose.Slides for .NET 4.0"/>
  <p:tag name="AS_VERSION" val="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2147</TotalTime>
  <Words>400</Words>
  <Application>Microsoft Office PowerPoint</Application>
  <PresentationFormat>Näytössä katseltava diaesitys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Adjacency</vt:lpstr>
      <vt:lpstr>Varhaiskasvatuksen asiakastyytyväisyyskysely 2020</vt:lpstr>
      <vt:lpstr>Varhaiskasvatuksen asiakastyytyväisyyskysely 2020</vt:lpstr>
      <vt:lpstr>3. Kunnalliset päiväkodit</vt:lpstr>
      <vt:lpstr>3. Yksityinen varhaiskasvatus</vt:lpstr>
      <vt:lpstr>5. Tiedonsaanti </vt:lpstr>
      <vt:lpstr>6. Toiminta</vt:lpstr>
      <vt:lpstr>7. Lapselleni on tehty varhaiskasvatussuunnitelma VASU.</vt:lpstr>
      <vt:lpstr>8. Esiopetusikäiselle lapselleni on tehty esiopetuksen oppimissuunnitelma.</vt:lpstr>
      <vt:lpstr>9. Miten mielestäsi olemme Salossa onnistuneet toteuttamaan lain henkeä, kun mietit oman lapsesi varhaiskasvatusta?     Arvioi väittämiä asteikolla 1-5, jossa 1= täysin eri mieltä ja 5= täysin samaa mieltä </vt:lpstr>
      <vt:lpstr>9. Miten mielestäsi olemme Salossa onnistuneet toteuttamaan lain henkeä, kun mietit oman lapsesi varhaiskasvatusta?     Arvioi väittämiä asteikolla 1-5, jossa 1= täysin eri mieltä ja 5= täysin samaa mieltä </vt:lpstr>
      <vt:lpstr>10. Tukipalvelut</vt:lpstr>
      <vt:lpstr>11. Yleisarvosana</vt:lpstr>
      <vt:lpstr>11a. Yleisarvosana lapseni varhaiskasvatus-/ esiopetuspaikasta asteikolla 1-5, jossa 5 on erinomainen.</vt:lpstr>
      <vt:lpstr>11b. Yleisarvosana kunnassa tarjottavista varhaiskasvatuksen palveluista asteikolla 1-5, jossa 5 on erinomainen.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Linnakoski Anita</cp:lastModifiedBy>
  <cp:revision>402</cp:revision>
  <dcterms:created xsi:type="dcterms:W3CDTF">2013-05-14T13:56:12Z</dcterms:created>
  <dcterms:modified xsi:type="dcterms:W3CDTF">2021-01-05T09:43:42Z</dcterms:modified>
</cp:coreProperties>
</file>